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x="3600000" cy="532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3600000" cy="5328000"/>
          </a:xfrm>
          <a:prstGeom prst="rect">
            <a:avLst/>
          </a:prstGeom>
          <a:solidFill>
            <a:srgbClr val="FDF6F5"/>
          </a:solidFill>
          <a:ln>
            <a:solid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" name="Rectangle 2"/>
          <p:cNvSpPr/>
          <p:nvPr/>
        </p:nvSpPr>
        <p:spPr>
          <a:xfrm>
            <a:off x="216000" y="216000"/>
            <a:ext cx="720000" cy="900000"/>
          </a:xfrm>
          <a:prstGeom prst="rect">
            <a:avLst/>
          </a:prstGeom>
          <a:noFill/>
          <a:ln w="9525">
            <a:solidFill>
              <a:srgbClr val="8B868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4" name="TextBox 3"/>
          <p:cNvSpPr txBox="1"/>
          <p:nvPr/>
        </p:nvSpPr>
        <p:spPr>
          <a:xfrm>
            <a:off x="216000" y="540000"/>
            <a:ext cx="720000" cy="216000"/>
          </a:xfrm>
          <a:prstGeom prst="rect">
            <a:avLst/>
          </a:prstGeom>
          <a:noFill/>
          <a:ln>
            <a:solidFill/>
          </a:ln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25000"/>
              </a:lnSpc>
            </a:pPr>
            <a:r>
              <a:rPr sz="700" b="0">
                <a:solidFill>
                  <a:srgbClr val="8B8680"/>
                </a:solidFill>
                <a:latin typeface="メイリオ"/>
              </a:rPr>
              <a:t>切　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00000" y="396000"/>
            <a:ext cx="216000" cy="288000"/>
          </a:xfrm>
          <a:prstGeom prst="rect">
            <a:avLst/>
          </a:prstGeom>
          <a:noFill/>
          <a:ln>
            <a:solidFill/>
          </a:ln>
        </p:spPr>
        <p:txBody>
          <a:bodyPr wrap="square" lIns="0" rIns="0" tIns="0" bIns="0">
            <a:spAutoFit/>
          </a:bodyPr>
          <a:lstStyle/>
          <a:p>
            <a:pPr algn="l">
              <a:lnSpc>
                <a:spcPct val="125000"/>
              </a:lnSpc>
            </a:pPr>
            <a:r>
              <a:rPr sz="1400" b="1">
                <a:solidFill>
                  <a:srgbClr val="1A1A2E"/>
                </a:solidFill>
                <a:latin typeface="メイリオ"/>
              </a:rPr>
              <a:t>〒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52000" y="468000"/>
            <a:ext cx="1368000" cy="216000"/>
          </a:xfrm>
          <a:prstGeom prst="rect">
            <a:avLst/>
          </a:prstGeom>
          <a:noFill/>
          <a:ln>
            <a:solidFill/>
          </a:ln>
        </p:spPr>
        <p:txBody>
          <a:bodyPr wrap="square" lIns="0" rIns="0" tIns="0" bIns="0">
            <a:spAutoFit/>
          </a:bodyPr>
          <a:lstStyle/>
          <a:p>
            <a:pPr algn="l">
              <a:lnSpc>
                <a:spcPct val="125000"/>
              </a:lnSpc>
            </a:pPr>
            <a:r>
              <a:rPr sz="1100" b="0">
                <a:solidFill>
                  <a:srgbClr val="8B8680"/>
                </a:solidFill>
                <a:latin typeface="メイリオ"/>
              </a:rPr>
              <a:t>{{recipient_postal}}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0000" y="1584000"/>
            <a:ext cx="3024000" cy="576000"/>
          </a:xfrm>
          <a:prstGeom prst="rect">
            <a:avLst/>
          </a:prstGeom>
          <a:noFill/>
          <a:ln>
            <a:solidFill/>
          </a:ln>
        </p:spPr>
        <p:txBody>
          <a:bodyPr wrap="square" lIns="0" rIns="0" tIns="0" bIns="0">
            <a:spAutoFit/>
          </a:bodyPr>
          <a:lstStyle/>
          <a:p>
            <a:pPr algn="l">
              <a:lnSpc>
                <a:spcPct val="160000"/>
              </a:lnSpc>
            </a:pPr>
            <a:r>
              <a:rPr sz="1000" b="0">
                <a:solidFill>
                  <a:srgbClr val="374151"/>
                </a:solidFill>
                <a:latin typeface="メイリオ"/>
              </a:rPr>
              <a:t>{{recipient_address_1}}</a:t>
            </a:r>
          </a:p>
          <a:p>
            <a:pPr algn="l">
              <a:lnSpc>
                <a:spcPct val="160000"/>
              </a:lnSpc>
            </a:pPr>
            <a:r>
              <a:rPr sz="1000" b="0">
                <a:solidFill>
                  <a:srgbClr val="374151"/>
                </a:solidFill>
                <a:latin typeface="メイリオ"/>
              </a:rPr>
              <a:t>{{recipient_address_2}}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6000" y="2736000"/>
            <a:ext cx="3168000" cy="720000"/>
          </a:xfrm>
          <a:prstGeom prst="rect">
            <a:avLst/>
          </a:prstGeom>
          <a:noFill/>
          <a:ln>
            <a:solidFill/>
          </a:ln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25000"/>
              </a:lnSpc>
            </a:pPr>
            <a:r>
              <a:rPr sz="2200" b="1">
                <a:solidFill>
                  <a:srgbClr val="1A1A2E"/>
                </a:solidFill>
                <a:latin typeface="メイリオ"/>
              </a:rPr>
              <a:t>{{patient_name}}　様</a:t>
            </a:r>
          </a:p>
        </p:txBody>
      </p:sp>
      <p:cxnSp>
        <p:nvCxnSpPr>
          <p:cNvPr id="9" name="Connector 8"/>
          <p:cNvCxnSpPr/>
          <p:nvPr/>
        </p:nvCxnSpPr>
        <p:spPr>
          <a:xfrm>
            <a:off x="360000" y="3888000"/>
            <a:ext cx="2880000" cy="0"/>
          </a:xfrm>
          <a:prstGeom prst="line">
            <a:avLst/>
          </a:prstGeom>
          <a:ln w="11430">
            <a:solidFill>
              <a:srgbClr val="D4AF3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60000" y="3960000"/>
            <a:ext cx="3024000" cy="180000"/>
          </a:xfrm>
          <a:prstGeom prst="rect">
            <a:avLst/>
          </a:prstGeom>
          <a:noFill/>
          <a:ln>
            <a:solidFill/>
          </a:ln>
        </p:spPr>
        <p:txBody>
          <a:bodyPr wrap="square" lIns="0" rIns="0" tIns="0" bIns="0">
            <a:spAutoFit/>
          </a:bodyPr>
          <a:lstStyle/>
          <a:p>
            <a:pPr algn="l">
              <a:lnSpc>
                <a:spcPct val="125000"/>
              </a:lnSpc>
            </a:pPr>
            <a:r>
              <a:rPr sz="700" b="1">
                <a:solidFill>
                  <a:srgbClr val="D4AF37"/>
                </a:solidFill>
                <a:latin typeface="メイリオ"/>
              </a:rPr>
              <a:t>【 差出人 】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0000" y="4176000"/>
            <a:ext cx="3024000" cy="936000"/>
          </a:xfrm>
          <a:prstGeom prst="rect">
            <a:avLst/>
          </a:prstGeom>
          <a:noFill/>
          <a:ln>
            <a:solidFill/>
          </a:ln>
        </p:spPr>
        <p:txBody>
          <a:bodyPr wrap="square" lIns="0" rIns="0" tIns="0" bIns="0">
            <a:spAutoFit/>
          </a:bodyPr>
          <a:lstStyle/>
          <a:p>
            <a:pPr algn="l">
              <a:lnSpc>
                <a:spcPct val="155000"/>
              </a:lnSpc>
            </a:pPr>
            <a:r>
              <a:rPr sz="750" b="0">
                <a:solidFill>
                  <a:srgbClr val="374151"/>
                </a:solidFill>
                <a:latin typeface="メイリオ"/>
              </a:rPr>
              <a:t>〒 {{clinic_postal}}　{{address}}</a:t>
            </a:r>
          </a:p>
          <a:p>
            <a:pPr algn="l">
              <a:lnSpc>
                <a:spcPct val="155000"/>
              </a:lnSpc>
            </a:pPr>
            <a:r>
              <a:rPr sz="750" b="0">
                <a:solidFill>
                  <a:srgbClr val="374151"/>
                </a:solidFill>
                <a:latin typeface="メイリオ"/>
              </a:rPr>
              <a:t>{{clinic_name}}　／　院長 {{doctor_name}}</a:t>
            </a:r>
          </a:p>
          <a:p>
            <a:pPr algn="l">
              <a:lnSpc>
                <a:spcPct val="155000"/>
              </a:lnSpc>
            </a:pPr>
            <a:r>
              <a:rPr sz="750" b="0">
                <a:solidFill>
                  <a:srgbClr val="374151"/>
                </a:solidFill>
                <a:latin typeface="メイリオ"/>
              </a:rPr>
              <a:t>TEL {{phone}}　／　LINE {{line_url}}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48000" y="5148000"/>
            <a:ext cx="972000" cy="144000"/>
          </a:xfrm>
          <a:prstGeom prst="rect">
            <a:avLst/>
          </a:prstGeom>
          <a:noFill/>
          <a:ln>
            <a:solidFill/>
          </a:ln>
        </p:spPr>
        <p:txBody>
          <a:bodyPr wrap="square" lIns="0" rIns="0" tIns="0" bIns="0">
            <a:spAutoFit/>
          </a:bodyPr>
          <a:lstStyle/>
          <a:p>
            <a:pPr algn="r">
              <a:lnSpc>
                <a:spcPct val="125000"/>
              </a:lnSpc>
            </a:pPr>
            <a:r>
              <a:rPr sz="500" b="0">
                <a:solidFill>
                  <a:srgbClr val="8B8680"/>
                </a:solidFill>
                <a:latin typeface="メイリオ"/>
              </a:rPr>
              <a:t>thankyou_1  ／  表面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3600000" cy="5328000"/>
          </a:xfrm>
          <a:prstGeom prst="rect">
            <a:avLst/>
          </a:prstGeom>
          <a:solidFill>
            <a:srgbClr val="FDF6F5"/>
          </a:solidFill>
          <a:ln>
            <a:solid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" name="Oval 2"/>
          <p:cNvSpPr/>
          <p:nvPr/>
        </p:nvSpPr>
        <p:spPr>
          <a:xfrm>
            <a:off x="2340000" y="-1080000"/>
            <a:ext cx="2520000" cy="2520000"/>
          </a:xfrm>
          <a:prstGeom prst="ellipse">
            <a:avLst/>
          </a:prstGeom>
          <a:solidFill>
            <a:srgbClr val="FAE3DF"/>
          </a:solidFill>
          <a:ln>
            <a:solid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4" name="Oval 3"/>
          <p:cNvSpPr/>
          <p:nvPr/>
        </p:nvSpPr>
        <p:spPr>
          <a:xfrm>
            <a:off x="-720000" y="4320000"/>
            <a:ext cx="1800000" cy="1800000"/>
          </a:xfrm>
          <a:prstGeom prst="ellipse">
            <a:avLst/>
          </a:prstGeom>
          <a:solidFill>
            <a:srgbClr val="F5D0CB"/>
          </a:solidFill>
          <a:ln>
            <a:solid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5" name="TextBox 4"/>
          <p:cNvSpPr txBox="1"/>
          <p:nvPr/>
        </p:nvSpPr>
        <p:spPr>
          <a:xfrm>
            <a:off x="216000" y="216000"/>
            <a:ext cx="3168000" cy="144000"/>
          </a:xfrm>
          <a:prstGeom prst="rect">
            <a:avLst/>
          </a:prstGeom>
          <a:noFill/>
          <a:ln>
            <a:solidFill/>
          </a:ln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25000"/>
              </a:lnSpc>
            </a:pPr>
            <a:r>
              <a:rPr sz="700" b="1">
                <a:solidFill>
                  <a:srgbClr val="D4AF37"/>
                </a:solidFill>
                <a:latin typeface="メイリオ"/>
              </a:rPr>
              <a:t>RE-CONNECT POSTCARD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6000" y="360000"/>
            <a:ext cx="3168000" cy="144000"/>
          </a:xfrm>
          <a:prstGeom prst="rect">
            <a:avLst/>
          </a:prstGeom>
          <a:noFill/>
          <a:ln>
            <a:solidFill/>
          </a:ln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25000"/>
              </a:lnSpc>
            </a:pPr>
            <a:r>
              <a:rPr sz="800" b="0">
                <a:solidFill>
                  <a:srgbClr val="8B8680"/>
                </a:solidFill>
                <a:latin typeface="メイリオ"/>
              </a:rPr>
              <a:t>半年以上ご無沙汰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6000" y="540000"/>
            <a:ext cx="3168000" cy="432000"/>
          </a:xfrm>
          <a:prstGeom prst="rect">
            <a:avLst/>
          </a:prstGeom>
          <a:noFill/>
          <a:ln>
            <a:solidFill/>
          </a:ln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15000"/>
              </a:lnSpc>
            </a:pPr>
            <a:r>
              <a:rPr sz="1300" b="1">
                <a:solidFill>
                  <a:srgbClr val="1A1A2E"/>
                </a:solidFill>
                <a:latin typeface="メイリオ"/>
              </a:rPr>
              <a:t>お変わりありませんか？</a:t>
            </a:r>
          </a:p>
        </p:txBody>
      </p:sp>
      <p:sp>
        <p:nvSpPr>
          <p:cNvPr id="8" name="Rectangle 7"/>
          <p:cNvSpPr/>
          <p:nvPr/>
        </p:nvSpPr>
        <p:spPr>
          <a:xfrm>
            <a:off x="216000" y="1044000"/>
            <a:ext cx="3168000" cy="2304000"/>
          </a:xfrm>
          <a:prstGeom prst="rect">
            <a:avLst/>
          </a:prstGeom>
          <a:solidFill>
            <a:srgbClr val="F3F4F6"/>
          </a:solidFill>
          <a:ln w="9525">
            <a:solidFill>
              <a:srgbClr val="8B868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9" name="TextBox 8"/>
          <p:cNvSpPr txBox="1"/>
          <p:nvPr/>
        </p:nvSpPr>
        <p:spPr>
          <a:xfrm>
            <a:off x="216000" y="1980000"/>
            <a:ext cx="3168000" cy="216000"/>
          </a:xfrm>
          <a:prstGeom prst="rect">
            <a:avLst/>
          </a:prstGeom>
          <a:noFill/>
          <a:ln>
            <a:solidFill/>
          </a:ln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25000"/>
              </a:lnSpc>
            </a:pPr>
            <a:r>
              <a:rPr sz="800" b="1">
                <a:solidFill>
                  <a:srgbClr val="8B8680"/>
                </a:solidFill>
                <a:latin typeface="メイリオ"/>
              </a:rPr>
              <a:t>◼ PHOTO PLACEHOLDER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6000" y="2232000"/>
            <a:ext cx="3168000" cy="540000"/>
          </a:xfrm>
          <a:prstGeom prst="rect">
            <a:avLst/>
          </a:prstGeom>
          <a:noFill/>
          <a:ln>
            <a:solidFill/>
          </a:ln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40000"/>
              </a:lnSpc>
            </a:pPr>
            <a:r>
              <a:rPr sz="900" b="0">
                <a:solidFill>
                  <a:srgbClr val="374151"/>
                </a:solidFill>
                <a:latin typeface="メイリオ"/>
              </a:rPr>
              <a:t>院の写真を配置してください</a:t>
            </a:r>
          </a:p>
          <a:p>
            <a:pPr algn="ctr">
              <a:lnSpc>
                <a:spcPct val="140000"/>
              </a:lnSpc>
            </a:pPr>
            <a:r>
              <a:rPr sz="900" b="0">
                <a:solidFill>
                  <a:srgbClr val="374151"/>
                </a:solidFill>
                <a:latin typeface="メイリオ"/>
              </a:rPr>
              <a:t>（外観 ／ スタッフ集合写真 ／ 先生の写真）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6000" y="3456000"/>
            <a:ext cx="3168000" cy="468000"/>
          </a:xfrm>
          <a:prstGeom prst="rect">
            <a:avLst/>
          </a:prstGeom>
          <a:noFill/>
          <a:ln>
            <a:solidFill/>
          </a:ln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55000"/>
              </a:lnSpc>
            </a:pPr>
            <a:r>
              <a:rPr sz="900" b="0">
                <a:solidFill>
                  <a:srgbClr val="374151"/>
                </a:solidFill>
                <a:latin typeface="メイリオ"/>
              </a:rPr>
              <a:t>長らくご無沙汰しております。お変わりありませんか？</a:t>
            </a:r>
          </a:p>
          <a:p>
            <a:pPr algn="ctr">
              <a:lnSpc>
                <a:spcPct val="155000"/>
              </a:lnSpc>
            </a:pPr>
            <a:r>
              <a:rPr sz="900" b="0">
                <a:solidFill>
                  <a:srgbClr val="374151"/>
                </a:solidFill>
                <a:latin typeface="メイリオ"/>
              </a:rPr>
              <a:t>この機会にぜひ、またお顔を見せにいらしてください。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6000" y="4032000"/>
            <a:ext cx="3168000" cy="144000"/>
          </a:xfrm>
          <a:prstGeom prst="rect">
            <a:avLst/>
          </a:prstGeom>
          <a:noFill/>
          <a:ln>
            <a:solidFill/>
          </a:ln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25000"/>
              </a:lnSpc>
            </a:pPr>
            <a:r>
              <a:rPr sz="600" b="0">
                <a:solidFill>
                  <a:srgbClr val="8B8680"/>
                </a:solidFill>
                <a:latin typeface="メイリオ"/>
              </a:rPr>
              <a:t>— ひとことメッセージ —</a:t>
            </a:r>
          </a:p>
        </p:txBody>
      </p:sp>
      <p:cxnSp>
        <p:nvCxnSpPr>
          <p:cNvPr id="13" name="Connector 12"/>
          <p:cNvCxnSpPr/>
          <p:nvPr/>
        </p:nvCxnSpPr>
        <p:spPr>
          <a:xfrm>
            <a:off x="360000" y="4212000"/>
            <a:ext cx="2880000" cy="0"/>
          </a:xfrm>
          <a:prstGeom prst="line">
            <a:avLst/>
          </a:prstGeom>
          <a:ln w="7620">
            <a:solidFill>
              <a:srgbClr val="D1D5DB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>
            <a:off x="360000" y="4392000"/>
            <a:ext cx="2880000" cy="0"/>
          </a:xfrm>
          <a:prstGeom prst="line">
            <a:avLst/>
          </a:prstGeom>
          <a:ln w="7620">
            <a:solidFill>
              <a:srgbClr val="D1D5DB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>
            <a:off x="360000" y="4572000"/>
            <a:ext cx="2880000" cy="0"/>
          </a:xfrm>
          <a:prstGeom prst="line">
            <a:avLst/>
          </a:prstGeom>
          <a:ln w="7620">
            <a:solidFill>
              <a:srgbClr val="D1D5DB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or 15"/>
          <p:cNvCxnSpPr/>
          <p:nvPr/>
        </p:nvCxnSpPr>
        <p:spPr>
          <a:xfrm>
            <a:off x="216000" y="4752000"/>
            <a:ext cx="3168000" cy="0"/>
          </a:xfrm>
          <a:prstGeom prst="line">
            <a:avLst/>
          </a:prstGeom>
          <a:ln w="11430">
            <a:solidFill>
              <a:srgbClr val="D4AF3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16000" y="4824000"/>
            <a:ext cx="3168000" cy="432000"/>
          </a:xfrm>
          <a:prstGeom prst="rect">
            <a:avLst/>
          </a:prstGeom>
          <a:noFill/>
          <a:ln>
            <a:solidFill/>
          </a:ln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45000"/>
              </a:lnSpc>
            </a:pPr>
            <a:r>
              <a:rPr sz="650" b="0">
                <a:solidFill>
                  <a:srgbClr val="374151"/>
                </a:solidFill>
                <a:latin typeface="メイリオ"/>
              </a:rPr>
              <a:t>{{clinic_name}}　／　院長 {{doctor_name}}</a:t>
            </a:r>
          </a:p>
          <a:p>
            <a:pPr algn="ctr">
              <a:lnSpc>
                <a:spcPct val="145000"/>
              </a:lnSpc>
            </a:pPr>
            <a:r>
              <a:rPr sz="650" b="0">
                <a:solidFill>
                  <a:srgbClr val="374151"/>
                </a:solidFill>
                <a:latin typeface="メイリオ"/>
              </a:rPr>
              <a:t>〒000-0000　{{address}}　　TEL {{phone}}　／　LINE {{line_url}}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448000" y="5184000"/>
            <a:ext cx="972000" cy="144000"/>
          </a:xfrm>
          <a:prstGeom prst="rect">
            <a:avLst/>
          </a:prstGeom>
          <a:noFill/>
          <a:ln>
            <a:solidFill/>
          </a:ln>
        </p:spPr>
        <p:txBody>
          <a:bodyPr wrap="square" lIns="0" rIns="0" tIns="0" bIns="0">
            <a:spAutoFit/>
          </a:bodyPr>
          <a:lstStyle/>
          <a:p>
            <a:pPr algn="r">
              <a:lnSpc>
                <a:spcPct val="125000"/>
              </a:lnSpc>
            </a:pPr>
            <a:r>
              <a:rPr sz="500" b="0">
                <a:solidFill>
                  <a:srgbClr val="8B8680"/>
                </a:solidFill>
                <a:latin typeface="メイリオ"/>
              </a:rPr>
              <a:t>dormant_2  ／  裏面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3600000" cy="5328000"/>
          </a:xfrm>
          <a:prstGeom prst="rect">
            <a:avLst/>
          </a:prstGeom>
          <a:solidFill>
            <a:srgbClr val="FDF6F5"/>
          </a:solidFill>
          <a:ln>
            <a:solid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" name="Oval 2"/>
          <p:cNvSpPr/>
          <p:nvPr/>
        </p:nvSpPr>
        <p:spPr>
          <a:xfrm>
            <a:off x="2340000" y="-1080000"/>
            <a:ext cx="2520000" cy="2520000"/>
          </a:xfrm>
          <a:prstGeom prst="ellipse">
            <a:avLst/>
          </a:prstGeom>
          <a:solidFill>
            <a:srgbClr val="FAE3DF"/>
          </a:solidFill>
          <a:ln>
            <a:solid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4" name="Oval 3"/>
          <p:cNvSpPr/>
          <p:nvPr/>
        </p:nvSpPr>
        <p:spPr>
          <a:xfrm>
            <a:off x="-720000" y="4320000"/>
            <a:ext cx="1800000" cy="1800000"/>
          </a:xfrm>
          <a:prstGeom prst="ellipse">
            <a:avLst/>
          </a:prstGeom>
          <a:solidFill>
            <a:srgbClr val="F5D0CB"/>
          </a:solidFill>
          <a:ln>
            <a:solid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5" name="TextBox 4"/>
          <p:cNvSpPr txBox="1"/>
          <p:nvPr/>
        </p:nvSpPr>
        <p:spPr>
          <a:xfrm>
            <a:off x="216000" y="216000"/>
            <a:ext cx="3168000" cy="144000"/>
          </a:xfrm>
          <a:prstGeom prst="rect">
            <a:avLst/>
          </a:prstGeom>
          <a:noFill/>
          <a:ln>
            <a:solidFill/>
          </a:ln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25000"/>
              </a:lnSpc>
            </a:pPr>
            <a:r>
              <a:rPr sz="700" b="1">
                <a:solidFill>
                  <a:srgbClr val="D4AF37"/>
                </a:solidFill>
                <a:latin typeface="メイリオ"/>
              </a:rPr>
              <a:t>THANK YOU LETTER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6000" y="360000"/>
            <a:ext cx="3168000" cy="144000"/>
          </a:xfrm>
          <a:prstGeom prst="rect">
            <a:avLst/>
          </a:prstGeom>
          <a:noFill/>
          <a:ln>
            <a:solidFill/>
          </a:ln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25000"/>
              </a:lnSpc>
            </a:pPr>
            <a:r>
              <a:rPr sz="800" b="0">
                <a:solidFill>
                  <a:srgbClr val="8B8680"/>
                </a:solidFill>
                <a:latin typeface="メイリオ"/>
              </a:rPr>
              <a:t>初診お礼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6000" y="540000"/>
            <a:ext cx="3168000" cy="432000"/>
          </a:xfrm>
          <a:prstGeom prst="rect">
            <a:avLst/>
          </a:prstGeom>
          <a:noFill/>
          <a:ln>
            <a:solidFill/>
          </a:ln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15000"/>
              </a:lnSpc>
            </a:pPr>
            <a:r>
              <a:rPr sz="1300" b="1">
                <a:solidFill>
                  <a:srgbClr val="1A1A2E"/>
                </a:solidFill>
                <a:latin typeface="メイリオ"/>
              </a:rPr>
              <a:t>ご来院ありがとうございました</a:t>
            </a:r>
          </a:p>
        </p:txBody>
      </p:sp>
      <p:sp>
        <p:nvSpPr>
          <p:cNvPr id="8" name="Rectangle 7"/>
          <p:cNvSpPr/>
          <p:nvPr/>
        </p:nvSpPr>
        <p:spPr>
          <a:xfrm>
            <a:off x="216000" y="1044000"/>
            <a:ext cx="3168000" cy="2304000"/>
          </a:xfrm>
          <a:prstGeom prst="rect">
            <a:avLst/>
          </a:prstGeom>
          <a:solidFill>
            <a:srgbClr val="F3F4F6"/>
          </a:solidFill>
          <a:ln>
            <a:solid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pic>
        <p:nvPicPr>
          <p:cNvPr id="9" name="Picture 8" descr="DSC0878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00" y="1044000"/>
            <a:ext cx="3168000" cy="2304000"/>
          </a:xfrm>
          <a:prstGeom prst="rect">
            <a:avLst/>
          </a:prstGeom>
          <a:ln>
            <a:solidFill/>
          </a:ln>
        </p:spPr>
      </p:pic>
      <p:sp>
        <p:nvSpPr>
          <p:cNvPr id="10" name="TextBox 9"/>
          <p:cNvSpPr txBox="1"/>
          <p:nvPr/>
        </p:nvSpPr>
        <p:spPr>
          <a:xfrm>
            <a:off x="216000" y="3456000"/>
            <a:ext cx="3168000" cy="468000"/>
          </a:xfrm>
          <a:prstGeom prst="rect">
            <a:avLst/>
          </a:prstGeom>
          <a:noFill/>
          <a:ln>
            <a:solidFill/>
          </a:ln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55000"/>
              </a:lnSpc>
            </a:pPr>
            <a:r>
              <a:rPr sz="900" b="0">
                <a:solidFill>
                  <a:srgbClr val="374151"/>
                </a:solidFill>
                <a:latin typeface="メイリオ"/>
              </a:rPr>
              <a:t>先日はご来院くださり、ありがとうございました。</a:t>
            </a:r>
          </a:p>
          <a:p>
            <a:pPr algn="ctr">
              <a:lnSpc>
                <a:spcPct val="155000"/>
              </a:lnSpc>
            </a:pPr>
            <a:r>
              <a:rPr sz="900" b="0">
                <a:solidFill>
                  <a:srgbClr val="374151"/>
                </a:solidFill>
                <a:latin typeface="メイリオ"/>
              </a:rPr>
              <a:t>気になることがございましたら、いつでもお知らせください。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6000" y="4032000"/>
            <a:ext cx="3168000" cy="144000"/>
          </a:xfrm>
          <a:prstGeom prst="rect">
            <a:avLst/>
          </a:prstGeom>
          <a:noFill/>
          <a:ln>
            <a:solidFill/>
          </a:ln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25000"/>
              </a:lnSpc>
            </a:pPr>
            <a:r>
              <a:rPr sz="600" b="0">
                <a:solidFill>
                  <a:srgbClr val="8B8680"/>
                </a:solidFill>
                <a:latin typeface="メイリオ"/>
              </a:rPr>
              <a:t>— ひとことメッセージ —</a:t>
            </a:r>
          </a:p>
        </p:txBody>
      </p:sp>
      <p:cxnSp>
        <p:nvCxnSpPr>
          <p:cNvPr id="12" name="Connector 11"/>
          <p:cNvCxnSpPr/>
          <p:nvPr/>
        </p:nvCxnSpPr>
        <p:spPr>
          <a:xfrm>
            <a:off x="360000" y="4212000"/>
            <a:ext cx="2880000" cy="0"/>
          </a:xfrm>
          <a:prstGeom prst="line">
            <a:avLst/>
          </a:prstGeom>
          <a:ln w="7620">
            <a:solidFill>
              <a:srgbClr val="D1D5DB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>
            <a:off x="360000" y="4392000"/>
            <a:ext cx="2880000" cy="0"/>
          </a:xfrm>
          <a:prstGeom prst="line">
            <a:avLst/>
          </a:prstGeom>
          <a:ln w="7620">
            <a:solidFill>
              <a:srgbClr val="D1D5DB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>
            <a:off x="360000" y="4572000"/>
            <a:ext cx="2880000" cy="0"/>
          </a:xfrm>
          <a:prstGeom prst="line">
            <a:avLst/>
          </a:prstGeom>
          <a:ln w="7620">
            <a:solidFill>
              <a:srgbClr val="D1D5DB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>
            <a:off x="216000" y="4752000"/>
            <a:ext cx="3168000" cy="0"/>
          </a:xfrm>
          <a:prstGeom prst="line">
            <a:avLst/>
          </a:prstGeom>
          <a:ln w="11430">
            <a:solidFill>
              <a:srgbClr val="D4AF3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16000" y="4824000"/>
            <a:ext cx="3168000" cy="432000"/>
          </a:xfrm>
          <a:prstGeom prst="rect">
            <a:avLst/>
          </a:prstGeom>
          <a:noFill/>
          <a:ln>
            <a:solidFill/>
          </a:ln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45000"/>
              </a:lnSpc>
            </a:pPr>
            <a:r>
              <a:rPr sz="650" b="0">
                <a:solidFill>
                  <a:srgbClr val="374151"/>
                </a:solidFill>
                <a:latin typeface="メイリオ"/>
              </a:rPr>
              <a:t>{{clinic_name}}　／　院長 {{doctor_name}}</a:t>
            </a:r>
          </a:p>
          <a:p>
            <a:pPr algn="ctr">
              <a:lnSpc>
                <a:spcPct val="145000"/>
              </a:lnSpc>
            </a:pPr>
            <a:r>
              <a:rPr sz="650" b="0">
                <a:solidFill>
                  <a:srgbClr val="374151"/>
                </a:solidFill>
                <a:latin typeface="メイリオ"/>
              </a:rPr>
              <a:t>〒000-0000　{{address}}　　TEL {{phone}}　／　LINE {{line_url}}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48000" y="5184000"/>
            <a:ext cx="972000" cy="144000"/>
          </a:xfrm>
          <a:prstGeom prst="rect">
            <a:avLst/>
          </a:prstGeom>
          <a:noFill/>
          <a:ln>
            <a:solidFill/>
          </a:ln>
        </p:spPr>
        <p:txBody>
          <a:bodyPr wrap="square" lIns="0" rIns="0" tIns="0" bIns="0">
            <a:spAutoFit/>
          </a:bodyPr>
          <a:lstStyle/>
          <a:p>
            <a:pPr algn="r">
              <a:lnSpc>
                <a:spcPct val="125000"/>
              </a:lnSpc>
            </a:pPr>
            <a:r>
              <a:rPr sz="500" b="0">
                <a:solidFill>
                  <a:srgbClr val="8B8680"/>
                </a:solidFill>
                <a:latin typeface="メイリオ"/>
              </a:rPr>
              <a:t>thankyou_1  ／  裏面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3600000" cy="5328000"/>
          </a:xfrm>
          <a:prstGeom prst="rect">
            <a:avLst/>
          </a:prstGeom>
          <a:solidFill>
            <a:srgbClr val="FDF6F5"/>
          </a:solidFill>
          <a:ln>
            <a:solid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" name="Rectangle 2"/>
          <p:cNvSpPr/>
          <p:nvPr/>
        </p:nvSpPr>
        <p:spPr>
          <a:xfrm>
            <a:off x="216000" y="216000"/>
            <a:ext cx="720000" cy="900000"/>
          </a:xfrm>
          <a:prstGeom prst="rect">
            <a:avLst/>
          </a:prstGeom>
          <a:noFill/>
          <a:ln w="9525">
            <a:solidFill>
              <a:srgbClr val="8B868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4" name="TextBox 3"/>
          <p:cNvSpPr txBox="1"/>
          <p:nvPr/>
        </p:nvSpPr>
        <p:spPr>
          <a:xfrm>
            <a:off x="216000" y="540000"/>
            <a:ext cx="720000" cy="216000"/>
          </a:xfrm>
          <a:prstGeom prst="rect">
            <a:avLst/>
          </a:prstGeom>
          <a:noFill/>
          <a:ln>
            <a:solidFill/>
          </a:ln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25000"/>
              </a:lnSpc>
            </a:pPr>
            <a:r>
              <a:rPr sz="700" b="0">
                <a:solidFill>
                  <a:srgbClr val="8B8680"/>
                </a:solidFill>
                <a:latin typeface="メイリオ"/>
              </a:rPr>
              <a:t>切　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00000" y="396000"/>
            <a:ext cx="216000" cy="288000"/>
          </a:xfrm>
          <a:prstGeom prst="rect">
            <a:avLst/>
          </a:prstGeom>
          <a:noFill/>
          <a:ln>
            <a:solidFill/>
          </a:ln>
        </p:spPr>
        <p:txBody>
          <a:bodyPr wrap="square" lIns="0" rIns="0" tIns="0" bIns="0">
            <a:spAutoFit/>
          </a:bodyPr>
          <a:lstStyle/>
          <a:p>
            <a:pPr algn="l">
              <a:lnSpc>
                <a:spcPct val="125000"/>
              </a:lnSpc>
            </a:pPr>
            <a:r>
              <a:rPr sz="1400" b="1">
                <a:solidFill>
                  <a:srgbClr val="1A1A2E"/>
                </a:solidFill>
                <a:latin typeface="メイリオ"/>
              </a:rPr>
              <a:t>〒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52000" y="468000"/>
            <a:ext cx="1368000" cy="216000"/>
          </a:xfrm>
          <a:prstGeom prst="rect">
            <a:avLst/>
          </a:prstGeom>
          <a:noFill/>
          <a:ln>
            <a:solidFill/>
          </a:ln>
        </p:spPr>
        <p:txBody>
          <a:bodyPr wrap="square" lIns="0" rIns="0" tIns="0" bIns="0">
            <a:spAutoFit/>
          </a:bodyPr>
          <a:lstStyle/>
          <a:p>
            <a:pPr algn="l">
              <a:lnSpc>
                <a:spcPct val="125000"/>
              </a:lnSpc>
            </a:pPr>
            <a:r>
              <a:rPr sz="1100" b="0">
                <a:solidFill>
                  <a:srgbClr val="8B8680"/>
                </a:solidFill>
                <a:latin typeface="メイリオ"/>
              </a:rPr>
              <a:t>{{recipient_postal}}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0000" y="1584000"/>
            <a:ext cx="3024000" cy="576000"/>
          </a:xfrm>
          <a:prstGeom prst="rect">
            <a:avLst/>
          </a:prstGeom>
          <a:noFill/>
          <a:ln>
            <a:solidFill/>
          </a:ln>
        </p:spPr>
        <p:txBody>
          <a:bodyPr wrap="square" lIns="0" rIns="0" tIns="0" bIns="0">
            <a:spAutoFit/>
          </a:bodyPr>
          <a:lstStyle/>
          <a:p>
            <a:pPr algn="l">
              <a:lnSpc>
                <a:spcPct val="160000"/>
              </a:lnSpc>
            </a:pPr>
            <a:r>
              <a:rPr sz="1000" b="0">
                <a:solidFill>
                  <a:srgbClr val="374151"/>
                </a:solidFill>
                <a:latin typeface="メイリオ"/>
              </a:rPr>
              <a:t>{{recipient_address_1}}</a:t>
            </a:r>
          </a:p>
          <a:p>
            <a:pPr algn="l">
              <a:lnSpc>
                <a:spcPct val="160000"/>
              </a:lnSpc>
            </a:pPr>
            <a:r>
              <a:rPr sz="1000" b="0">
                <a:solidFill>
                  <a:srgbClr val="374151"/>
                </a:solidFill>
                <a:latin typeface="メイリオ"/>
              </a:rPr>
              <a:t>{{recipient_address_2}}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6000" y="2736000"/>
            <a:ext cx="3168000" cy="720000"/>
          </a:xfrm>
          <a:prstGeom prst="rect">
            <a:avLst/>
          </a:prstGeom>
          <a:noFill/>
          <a:ln>
            <a:solidFill/>
          </a:ln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25000"/>
              </a:lnSpc>
            </a:pPr>
            <a:r>
              <a:rPr sz="2200" b="1">
                <a:solidFill>
                  <a:srgbClr val="1A1A2E"/>
                </a:solidFill>
                <a:latin typeface="メイリオ"/>
              </a:rPr>
              <a:t>{{patient_name}}　様</a:t>
            </a:r>
          </a:p>
        </p:txBody>
      </p:sp>
      <p:cxnSp>
        <p:nvCxnSpPr>
          <p:cNvPr id="9" name="Connector 8"/>
          <p:cNvCxnSpPr/>
          <p:nvPr/>
        </p:nvCxnSpPr>
        <p:spPr>
          <a:xfrm>
            <a:off x="360000" y="3888000"/>
            <a:ext cx="2880000" cy="0"/>
          </a:xfrm>
          <a:prstGeom prst="line">
            <a:avLst/>
          </a:prstGeom>
          <a:ln w="11430">
            <a:solidFill>
              <a:srgbClr val="D4AF3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60000" y="3960000"/>
            <a:ext cx="3024000" cy="180000"/>
          </a:xfrm>
          <a:prstGeom prst="rect">
            <a:avLst/>
          </a:prstGeom>
          <a:noFill/>
          <a:ln>
            <a:solidFill/>
          </a:ln>
        </p:spPr>
        <p:txBody>
          <a:bodyPr wrap="square" lIns="0" rIns="0" tIns="0" bIns="0">
            <a:spAutoFit/>
          </a:bodyPr>
          <a:lstStyle/>
          <a:p>
            <a:pPr algn="l">
              <a:lnSpc>
                <a:spcPct val="125000"/>
              </a:lnSpc>
            </a:pPr>
            <a:r>
              <a:rPr sz="700" b="1">
                <a:solidFill>
                  <a:srgbClr val="D4AF37"/>
                </a:solidFill>
                <a:latin typeface="メイリオ"/>
              </a:rPr>
              <a:t>【 差出人 】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0000" y="4176000"/>
            <a:ext cx="3024000" cy="936000"/>
          </a:xfrm>
          <a:prstGeom prst="rect">
            <a:avLst/>
          </a:prstGeom>
          <a:noFill/>
          <a:ln>
            <a:solidFill/>
          </a:ln>
        </p:spPr>
        <p:txBody>
          <a:bodyPr wrap="square" lIns="0" rIns="0" tIns="0" bIns="0">
            <a:spAutoFit/>
          </a:bodyPr>
          <a:lstStyle/>
          <a:p>
            <a:pPr algn="l">
              <a:lnSpc>
                <a:spcPct val="155000"/>
              </a:lnSpc>
            </a:pPr>
            <a:r>
              <a:rPr sz="750" b="0">
                <a:solidFill>
                  <a:srgbClr val="374151"/>
                </a:solidFill>
                <a:latin typeface="メイリオ"/>
              </a:rPr>
              <a:t>〒 {{clinic_postal}}　{{address}}</a:t>
            </a:r>
          </a:p>
          <a:p>
            <a:pPr algn="l">
              <a:lnSpc>
                <a:spcPct val="155000"/>
              </a:lnSpc>
            </a:pPr>
            <a:r>
              <a:rPr sz="750" b="0">
                <a:solidFill>
                  <a:srgbClr val="374151"/>
                </a:solidFill>
                <a:latin typeface="メイリオ"/>
              </a:rPr>
              <a:t>{{clinic_name}}　／　院長 {{doctor_name}}</a:t>
            </a:r>
          </a:p>
          <a:p>
            <a:pPr algn="l">
              <a:lnSpc>
                <a:spcPct val="155000"/>
              </a:lnSpc>
            </a:pPr>
            <a:r>
              <a:rPr sz="750" b="0">
                <a:solidFill>
                  <a:srgbClr val="374151"/>
                </a:solidFill>
                <a:latin typeface="メイリオ"/>
              </a:rPr>
              <a:t>TEL {{phone}}　／　LINE {{line_url}}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48000" y="5148000"/>
            <a:ext cx="972000" cy="144000"/>
          </a:xfrm>
          <a:prstGeom prst="rect">
            <a:avLst/>
          </a:prstGeom>
          <a:noFill/>
          <a:ln>
            <a:solidFill/>
          </a:ln>
        </p:spPr>
        <p:txBody>
          <a:bodyPr wrap="square" lIns="0" rIns="0" tIns="0" bIns="0">
            <a:spAutoFit/>
          </a:bodyPr>
          <a:lstStyle/>
          <a:p>
            <a:pPr algn="r">
              <a:lnSpc>
                <a:spcPct val="125000"/>
              </a:lnSpc>
            </a:pPr>
            <a:r>
              <a:rPr sz="500" b="0">
                <a:solidFill>
                  <a:srgbClr val="8B8680"/>
                </a:solidFill>
                <a:latin typeface="メイリオ"/>
              </a:rPr>
              <a:t>thankyou_2  ／  表面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3600000" cy="5328000"/>
          </a:xfrm>
          <a:prstGeom prst="rect">
            <a:avLst/>
          </a:prstGeom>
          <a:solidFill>
            <a:srgbClr val="FDF6F5"/>
          </a:solidFill>
          <a:ln>
            <a:solid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" name="Oval 2"/>
          <p:cNvSpPr/>
          <p:nvPr/>
        </p:nvSpPr>
        <p:spPr>
          <a:xfrm>
            <a:off x="2340000" y="-1080000"/>
            <a:ext cx="2520000" cy="2520000"/>
          </a:xfrm>
          <a:prstGeom prst="ellipse">
            <a:avLst/>
          </a:prstGeom>
          <a:solidFill>
            <a:srgbClr val="FAE3DF"/>
          </a:solidFill>
          <a:ln>
            <a:solid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4" name="Oval 3"/>
          <p:cNvSpPr/>
          <p:nvPr/>
        </p:nvSpPr>
        <p:spPr>
          <a:xfrm>
            <a:off x="-720000" y="4320000"/>
            <a:ext cx="1800000" cy="1800000"/>
          </a:xfrm>
          <a:prstGeom prst="ellipse">
            <a:avLst/>
          </a:prstGeom>
          <a:solidFill>
            <a:srgbClr val="F5D0CB"/>
          </a:solidFill>
          <a:ln>
            <a:solid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5" name="TextBox 4"/>
          <p:cNvSpPr txBox="1"/>
          <p:nvPr/>
        </p:nvSpPr>
        <p:spPr>
          <a:xfrm>
            <a:off x="216000" y="216000"/>
            <a:ext cx="3168000" cy="144000"/>
          </a:xfrm>
          <a:prstGeom prst="rect">
            <a:avLst/>
          </a:prstGeom>
          <a:noFill/>
          <a:ln>
            <a:solidFill/>
          </a:ln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25000"/>
              </a:lnSpc>
            </a:pPr>
            <a:r>
              <a:rPr sz="700" b="1">
                <a:solidFill>
                  <a:srgbClr val="D4AF37"/>
                </a:solidFill>
                <a:latin typeface="メイリオ"/>
              </a:rPr>
              <a:t>THANK YOU LETTER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6000" y="360000"/>
            <a:ext cx="3168000" cy="144000"/>
          </a:xfrm>
          <a:prstGeom prst="rect">
            <a:avLst/>
          </a:prstGeom>
          <a:noFill/>
          <a:ln>
            <a:solidFill/>
          </a:ln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25000"/>
              </a:lnSpc>
            </a:pPr>
            <a:r>
              <a:rPr sz="800" b="0">
                <a:solidFill>
                  <a:srgbClr val="8B8680"/>
                </a:solidFill>
                <a:latin typeface="メイリオ"/>
              </a:rPr>
              <a:t>継続感謝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6000" y="540000"/>
            <a:ext cx="3168000" cy="432000"/>
          </a:xfrm>
          <a:prstGeom prst="rect">
            <a:avLst/>
          </a:prstGeom>
          <a:noFill/>
          <a:ln>
            <a:solidFill/>
          </a:ln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15000"/>
              </a:lnSpc>
            </a:pPr>
            <a:r>
              <a:rPr sz="1300" b="1">
                <a:solidFill>
                  <a:srgbClr val="1A1A2E"/>
                </a:solidFill>
                <a:latin typeface="メイリオ"/>
              </a:rPr>
              <a:t>いつもありがとうございます</a:t>
            </a:r>
          </a:p>
        </p:txBody>
      </p:sp>
      <p:sp>
        <p:nvSpPr>
          <p:cNvPr id="8" name="Rectangle 7"/>
          <p:cNvSpPr/>
          <p:nvPr/>
        </p:nvSpPr>
        <p:spPr>
          <a:xfrm>
            <a:off x="216000" y="1044000"/>
            <a:ext cx="3168000" cy="2304000"/>
          </a:xfrm>
          <a:prstGeom prst="rect">
            <a:avLst/>
          </a:prstGeom>
          <a:solidFill>
            <a:srgbClr val="F3F4F6"/>
          </a:solidFill>
          <a:ln>
            <a:solid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pic>
        <p:nvPicPr>
          <p:cNvPr id="9" name="Picture 8" descr="DSC0879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00" y="1044000"/>
            <a:ext cx="3168000" cy="2304000"/>
          </a:xfrm>
          <a:prstGeom prst="rect">
            <a:avLst/>
          </a:prstGeom>
          <a:ln>
            <a:solidFill/>
          </a:ln>
        </p:spPr>
      </p:pic>
      <p:sp>
        <p:nvSpPr>
          <p:cNvPr id="10" name="TextBox 9"/>
          <p:cNvSpPr txBox="1"/>
          <p:nvPr/>
        </p:nvSpPr>
        <p:spPr>
          <a:xfrm>
            <a:off x="216000" y="3456000"/>
            <a:ext cx="3168000" cy="468000"/>
          </a:xfrm>
          <a:prstGeom prst="rect">
            <a:avLst/>
          </a:prstGeom>
          <a:noFill/>
          <a:ln>
            <a:solidFill/>
          </a:ln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55000"/>
              </a:lnSpc>
            </a:pPr>
            <a:r>
              <a:rPr sz="900" b="0">
                <a:solidFill>
                  <a:srgbClr val="374151"/>
                </a:solidFill>
                <a:latin typeface="メイリオ"/>
              </a:rPr>
              <a:t>いつもご利用いただき、ありがとうございます。</a:t>
            </a:r>
          </a:p>
          <a:p>
            <a:pPr algn="ctr">
              <a:lnSpc>
                <a:spcPct val="155000"/>
              </a:lnSpc>
            </a:pPr>
            <a:r>
              <a:rPr sz="900" b="0">
                <a:solidFill>
                  <a:srgbClr val="374151"/>
                </a:solidFill>
                <a:latin typeface="メイリオ"/>
              </a:rPr>
              <a:t>引き続き、丁寧にサポートさせていただきます。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6000" y="4032000"/>
            <a:ext cx="3168000" cy="144000"/>
          </a:xfrm>
          <a:prstGeom prst="rect">
            <a:avLst/>
          </a:prstGeom>
          <a:noFill/>
          <a:ln>
            <a:solidFill/>
          </a:ln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25000"/>
              </a:lnSpc>
            </a:pPr>
            <a:r>
              <a:rPr sz="600" b="0">
                <a:solidFill>
                  <a:srgbClr val="8B8680"/>
                </a:solidFill>
                <a:latin typeface="メイリオ"/>
              </a:rPr>
              <a:t>— ひとことメッセージ —</a:t>
            </a:r>
          </a:p>
        </p:txBody>
      </p:sp>
      <p:cxnSp>
        <p:nvCxnSpPr>
          <p:cNvPr id="12" name="Connector 11"/>
          <p:cNvCxnSpPr/>
          <p:nvPr/>
        </p:nvCxnSpPr>
        <p:spPr>
          <a:xfrm>
            <a:off x="360000" y="4212000"/>
            <a:ext cx="2880000" cy="0"/>
          </a:xfrm>
          <a:prstGeom prst="line">
            <a:avLst/>
          </a:prstGeom>
          <a:ln w="7620">
            <a:solidFill>
              <a:srgbClr val="D1D5DB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>
            <a:off x="360000" y="4392000"/>
            <a:ext cx="2880000" cy="0"/>
          </a:xfrm>
          <a:prstGeom prst="line">
            <a:avLst/>
          </a:prstGeom>
          <a:ln w="7620">
            <a:solidFill>
              <a:srgbClr val="D1D5DB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>
            <a:off x="360000" y="4572000"/>
            <a:ext cx="2880000" cy="0"/>
          </a:xfrm>
          <a:prstGeom prst="line">
            <a:avLst/>
          </a:prstGeom>
          <a:ln w="7620">
            <a:solidFill>
              <a:srgbClr val="D1D5DB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>
            <a:off x="216000" y="4752000"/>
            <a:ext cx="3168000" cy="0"/>
          </a:xfrm>
          <a:prstGeom prst="line">
            <a:avLst/>
          </a:prstGeom>
          <a:ln w="11430">
            <a:solidFill>
              <a:srgbClr val="D4AF3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16000" y="4824000"/>
            <a:ext cx="3168000" cy="432000"/>
          </a:xfrm>
          <a:prstGeom prst="rect">
            <a:avLst/>
          </a:prstGeom>
          <a:noFill/>
          <a:ln>
            <a:solidFill/>
          </a:ln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45000"/>
              </a:lnSpc>
            </a:pPr>
            <a:r>
              <a:rPr sz="650" b="0">
                <a:solidFill>
                  <a:srgbClr val="374151"/>
                </a:solidFill>
                <a:latin typeface="メイリオ"/>
              </a:rPr>
              <a:t>{{clinic_name}}　／　院長 {{doctor_name}}</a:t>
            </a:r>
          </a:p>
          <a:p>
            <a:pPr algn="ctr">
              <a:lnSpc>
                <a:spcPct val="145000"/>
              </a:lnSpc>
            </a:pPr>
            <a:r>
              <a:rPr sz="650" b="0">
                <a:solidFill>
                  <a:srgbClr val="374151"/>
                </a:solidFill>
                <a:latin typeface="メイリオ"/>
              </a:rPr>
              <a:t>〒000-0000　{{address}}　　TEL {{phone}}　／　LINE {{line_url}}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48000" y="5184000"/>
            <a:ext cx="972000" cy="144000"/>
          </a:xfrm>
          <a:prstGeom prst="rect">
            <a:avLst/>
          </a:prstGeom>
          <a:noFill/>
          <a:ln>
            <a:solidFill/>
          </a:ln>
        </p:spPr>
        <p:txBody>
          <a:bodyPr wrap="square" lIns="0" rIns="0" tIns="0" bIns="0">
            <a:spAutoFit/>
          </a:bodyPr>
          <a:lstStyle/>
          <a:p>
            <a:pPr algn="r">
              <a:lnSpc>
                <a:spcPct val="125000"/>
              </a:lnSpc>
            </a:pPr>
            <a:r>
              <a:rPr sz="500" b="0">
                <a:solidFill>
                  <a:srgbClr val="8B8680"/>
                </a:solidFill>
                <a:latin typeface="メイリオ"/>
              </a:rPr>
              <a:t>thankyou_2  ／  裏面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3600000" cy="5328000"/>
          </a:xfrm>
          <a:prstGeom prst="rect">
            <a:avLst/>
          </a:prstGeom>
          <a:solidFill>
            <a:srgbClr val="FDF6F5"/>
          </a:solidFill>
          <a:ln>
            <a:solid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" name="Rectangle 2"/>
          <p:cNvSpPr/>
          <p:nvPr/>
        </p:nvSpPr>
        <p:spPr>
          <a:xfrm>
            <a:off x="216000" y="216000"/>
            <a:ext cx="720000" cy="900000"/>
          </a:xfrm>
          <a:prstGeom prst="rect">
            <a:avLst/>
          </a:prstGeom>
          <a:noFill/>
          <a:ln w="9525">
            <a:solidFill>
              <a:srgbClr val="8B868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4" name="TextBox 3"/>
          <p:cNvSpPr txBox="1"/>
          <p:nvPr/>
        </p:nvSpPr>
        <p:spPr>
          <a:xfrm>
            <a:off x="216000" y="540000"/>
            <a:ext cx="720000" cy="216000"/>
          </a:xfrm>
          <a:prstGeom prst="rect">
            <a:avLst/>
          </a:prstGeom>
          <a:noFill/>
          <a:ln>
            <a:solidFill/>
          </a:ln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25000"/>
              </a:lnSpc>
            </a:pPr>
            <a:r>
              <a:rPr sz="700" b="0">
                <a:solidFill>
                  <a:srgbClr val="8B8680"/>
                </a:solidFill>
                <a:latin typeface="メイリオ"/>
              </a:rPr>
              <a:t>切　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00000" y="396000"/>
            <a:ext cx="216000" cy="288000"/>
          </a:xfrm>
          <a:prstGeom prst="rect">
            <a:avLst/>
          </a:prstGeom>
          <a:noFill/>
          <a:ln>
            <a:solidFill/>
          </a:ln>
        </p:spPr>
        <p:txBody>
          <a:bodyPr wrap="square" lIns="0" rIns="0" tIns="0" bIns="0">
            <a:spAutoFit/>
          </a:bodyPr>
          <a:lstStyle/>
          <a:p>
            <a:pPr algn="l">
              <a:lnSpc>
                <a:spcPct val="125000"/>
              </a:lnSpc>
            </a:pPr>
            <a:r>
              <a:rPr sz="1400" b="1">
                <a:solidFill>
                  <a:srgbClr val="1A1A2E"/>
                </a:solidFill>
                <a:latin typeface="メイリオ"/>
              </a:rPr>
              <a:t>〒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52000" y="468000"/>
            <a:ext cx="1368000" cy="216000"/>
          </a:xfrm>
          <a:prstGeom prst="rect">
            <a:avLst/>
          </a:prstGeom>
          <a:noFill/>
          <a:ln>
            <a:solidFill/>
          </a:ln>
        </p:spPr>
        <p:txBody>
          <a:bodyPr wrap="square" lIns="0" rIns="0" tIns="0" bIns="0">
            <a:spAutoFit/>
          </a:bodyPr>
          <a:lstStyle/>
          <a:p>
            <a:pPr algn="l">
              <a:lnSpc>
                <a:spcPct val="125000"/>
              </a:lnSpc>
            </a:pPr>
            <a:r>
              <a:rPr sz="1100" b="0">
                <a:solidFill>
                  <a:srgbClr val="8B8680"/>
                </a:solidFill>
                <a:latin typeface="メイリオ"/>
              </a:rPr>
              <a:t>{{recipient_postal}}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0000" y="1584000"/>
            <a:ext cx="3024000" cy="576000"/>
          </a:xfrm>
          <a:prstGeom prst="rect">
            <a:avLst/>
          </a:prstGeom>
          <a:noFill/>
          <a:ln>
            <a:solidFill/>
          </a:ln>
        </p:spPr>
        <p:txBody>
          <a:bodyPr wrap="square" lIns="0" rIns="0" tIns="0" bIns="0">
            <a:spAutoFit/>
          </a:bodyPr>
          <a:lstStyle/>
          <a:p>
            <a:pPr algn="l">
              <a:lnSpc>
                <a:spcPct val="160000"/>
              </a:lnSpc>
            </a:pPr>
            <a:r>
              <a:rPr sz="1000" b="0">
                <a:solidFill>
                  <a:srgbClr val="374151"/>
                </a:solidFill>
                <a:latin typeface="メイリオ"/>
              </a:rPr>
              <a:t>{{recipient_address_1}}</a:t>
            </a:r>
          </a:p>
          <a:p>
            <a:pPr algn="l">
              <a:lnSpc>
                <a:spcPct val="160000"/>
              </a:lnSpc>
            </a:pPr>
            <a:r>
              <a:rPr sz="1000" b="0">
                <a:solidFill>
                  <a:srgbClr val="374151"/>
                </a:solidFill>
                <a:latin typeface="メイリオ"/>
              </a:rPr>
              <a:t>{{recipient_address_2}}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6000" y="2736000"/>
            <a:ext cx="3168000" cy="720000"/>
          </a:xfrm>
          <a:prstGeom prst="rect">
            <a:avLst/>
          </a:prstGeom>
          <a:noFill/>
          <a:ln>
            <a:solidFill/>
          </a:ln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25000"/>
              </a:lnSpc>
            </a:pPr>
            <a:r>
              <a:rPr sz="2200" b="1">
                <a:solidFill>
                  <a:srgbClr val="1A1A2E"/>
                </a:solidFill>
                <a:latin typeface="メイリオ"/>
              </a:rPr>
              <a:t>{{patient_name}}　様</a:t>
            </a:r>
          </a:p>
        </p:txBody>
      </p:sp>
      <p:cxnSp>
        <p:nvCxnSpPr>
          <p:cNvPr id="9" name="Connector 8"/>
          <p:cNvCxnSpPr/>
          <p:nvPr/>
        </p:nvCxnSpPr>
        <p:spPr>
          <a:xfrm>
            <a:off x="360000" y="3888000"/>
            <a:ext cx="2880000" cy="0"/>
          </a:xfrm>
          <a:prstGeom prst="line">
            <a:avLst/>
          </a:prstGeom>
          <a:ln w="11430">
            <a:solidFill>
              <a:srgbClr val="D4AF3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60000" y="3960000"/>
            <a:ext cx="3024000" cy="180000"/>
          </a:xfrm>
          <a:prstGeom prst="rect">
            <a:avLst/>
          </a:prstGeom>
          <a:noFill/>
          <a:ln>
            <a:solidFill/>
          </a:ln>
        </p:spPr>
        <p:txBody>
          <a:bodyPr wrap="square" lIns="0" rIns="0" tIns="0" bIns="0">
            <a:spAutoFit/>
          </a:bodyPr>
          <a:lstStyle/>
          <a:p>
            <a:pPr algn="l">
              <a:lnSpc>
                <a:spcPct val="125000"/>
              </a:lnSpc>
            </a:pPr>
            <a:r>
              <a:rPr sz="700" b="1">
                <a:solidFill>
                  <a:srgbClr val="D4AF37"/>
                </a:solidFill>
                <a:latin typeface="メイリオ"/>
              </a:rPr>
              <a:t>【 差出人 】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0000" y="4176000"/>
            <a:ext cx="3024000" cy="936000"/>
          </a:xfrm>
          <a:prstGeom prst="rect">
            <a:avLst/>
          </a:prstGeom>
          <a:noFill/>
          <a:ln>
            <a:solidFill/>
          </a:ln>
        </p:spPr>
        <p:txBody>
          <a:bodyPr wrap="square" lIns="0" rIns="0" tIns="0" bIns="0">
            <a:spAutoFit/>
          </a:bodyPr>
          <a:lstStyle/>
          <a:p>
            <a:pPr algn="l">
              <a:lnSpc>
                <a:spcPct val="155000"/>
              </a:lnSpc>
            </a:pPr>
            <a:r>
              <a:rPr sz="750" b="0">
                <a:solidFill>
                  <a:srgbClr val="374151"/>
                </a:solidFill>
                <a:latin typeface="メイリオ"/>
              </a:rPr>
              <a:t>〒 {{clinic_postal}}　{{address}}</a:t>
            </a:r>
          </a:p>
          <a:p>
            <a:pPr algn="l">
              <a:lnSpc>
                <a:spcPct val="155000"/>
              </a:lnSpc>
            </a:pPr>
            <a:r>
              <a:rPr sz="750" b="0">
                <a:solidFill>
                  <a:srgbClr val="374151"/>
                </a:solidFill>
                <a:latin typeface="メイリオ"/>
              </a:rPr>
              <a:t>{{clinic_name}}　／　院長 {{doctor_name}}</a:t>
            </a:r>
          </a:p>
          <a:p>
            <a:pPr algn="l">
              <a:lnSpc>
                <a:spcPct val="155000"/>
              </a:lnSpc>
            </a:pPr>
            <a:r>
              <a:rPr sz="750" b="0">
                <a:solidFill>
                  <a:srgbClr val="374151"/>
                </a:solidFill>
                <a:latin typeface="メイリオ"/>
              </a:rPr>
              <a:t>TEL {{phone}}　／　LINE {{line_url}}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48000" y="5148000"/>
            <a:ext cx="972000" cy="144000"/>
          </a:xfrm>
          <a:prstGeom prst="rect">
            <a:avLst/>
          </a:prstGeom>
          <a:noFill/>
          <a:ln>
            <a:solidFill/>
          </a:ln>
        </p:spPr>
        <p:txBody>
          <a:bodyPr wrap="square" lIns="0" rIns="0" tIns="0" bIns="0">
            <a:spAutoFit/>
          </a:bodyPr>
          <a:lstStyle/>
          <a:p>
            <a:pPr algn="r">
              <a:lnSpc>
                <a:spcPct val="125000"/>
              </a:lnSpc>
            </a:pPr>
            <a:r>
              <a:rPr sz="500" b="0">
                <a:solidFill>
                  <a:srgbClr val="8B8680"/>
                </a:solidFill>
                <a:latin typeface="メイリオ"/>
              </a:rPr>
              <a:t>thankyou_3  ／  表面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3600000" cy="5328000"/>
          </a:xfrm>
          <a:prstGeom prst="rect">
            <a:avLst/>
          </a:prstGeom>
          <a:solidFill>
            <a:srgbClr val="FDF6F5"/>
          </a:solidFill>
          <a:ln>
            <a:solid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" name="Oval 2"/>
          <p:cNvSpPr/>
          <p:nvPr/>
        </p:nvSpPr>
        <p:spPr>
          <a:xfrm>
            <a:off x="2340000" y="-1080000"/>
            <a:ext cx="2520000" cy="2520000"/>
          </a:xfrm>
          <a:prstGeom prst="ellipse">
            <a:avLst/>
          </a:prstGeom>
          <a:solidFill>
            <a:srgbClr val="FAE3DF"/>
          </a:solidFill>
          <a:ln>
            <a:solid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4" name="Oval 3"/>
          <p:cNvSpPr/>
          <p:nvPr/>
        </p:nvSpPr>
        <p:spPr>
          <a:xfrm>
            <a:off x="-720000" y="4320000"/>
            <a:ext cx="1800000" cy="1800000"/>
          </a:xfrm>
          <a:prstGeom prst="ellipse">
            <a:avLst/>
          </a:prstGeom>
          <a:solidFill>
            <a:srgbClr val="F5D0CB"/>
          </a:solidFill>
          <a:ln>
            <a:solid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5" name="TextBox 4"/>
          <p:cNvSpPr txBox="1"/>
          <p:nvPr/>
        </p:nvSpPr>
        <p:spPr>
          <a:xfrm>
            <a:off x="216000" y="216000"/>
            <a:ext cx="3168000" cy="144000"/>
          </a:xfrm>
          <a:prstGeom prst="rect">
            <a:avLst/>
          </a:prstGeom>
          <a:noFill/>
          <a:ln>
            <a:solidFill/>
          </a:ln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25000"/>
              </a:lnSpc>
            </a:pPr>
            <a:r>
              <a:rPr sz="700" b="1">
                <a:solidFill>
                  <a:srgbClr val="D4AF37"/>
                </a:solidFill>
                <a:latin typeface="メイリオ"/>
              </a:rPr>
              <a:t>THANK YOU LETTER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6000" y="360000"/>
            <a:ext cx="3168000" cy="144000"/>
          </a:xfrm>
          <a:prstGeom prst="rect">
            <a:avLst/>
          </a:prstGeom>
          <a:noFill/>
          <a:ln>
            <a:solidFill/>
          </a:ln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25000"/>
              </a:lnSpc>
            </a:pPr>
            <a:r>
              <a:rPr sz="800" b="0">
                <a:solidFill>
                  <a:srgbClr val="8B8680"/>
                </a:solidFill>
                <a:latin typeface="メイリオ"/>
              </a:rPr>
              <a:t>一区切りのご挨拶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6000" y="540000"/>
            <a:ext cx="3168000" cy="432000"/>
          </a:xfrm>
          <a:prstGeom prst="rect">
            <a:avLst/>
          </a:prstGeom>
          <a:noFill/>
          <a:ln>
            <a:solidFill/>
          </a:ln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15000"/>
              </a:lnSpc>
            </a:pPr>
            <a:r>
              <a:rPr sz="1300" b="1">
                <a:solidFill>
                  <a:srgbClr val="1A1A2E"/>
                </a:solidFill>
                <a:latin typeface="メイリオ"/>
              </a:rPr>
              <a:t>感謝を込めて</a:t>
            </a:r>
          </a:p>
        </p:txBody>
      </p:sp>
      <p:sp>
        <p:nvSpPr>
          <p:cNvPr id="8" name="Rectangle 7"/>
          <p:cNvSpPr/>
          <p:nvPr/>
        </p:nvSpPr>
        <p:spPr>
          <a:xfrm>
            <a:off x="216000" y="1044000"/>
            <a:ext cx="3168000" cy="2304000"/>
          </a:xfrm>
          <a:prstGeom prst="rect">
            <a:avLst/>
          </a:prstGeom>
          <a:solidFill>
            <a:srgbClr val="F3F4F6"/>
          </a:solidFill>
          <a:ln>
            <a:solid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pic>
        <p:nvPicPr>
          <p:cNvPr id="9" name="Picture 8" descr="DSC0879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00" y="1044000"/>
            <a:ext cx="3168000" cy="2304000"/>
          </a:xfrm>
          <a:prstGeom prst="rect">
            <a:avLst/>
          </a:prstGeom>
          <a:ln>
            <a:solidFill/>
          </a:ln>
        </p:spPr>
      </p:pic>
      <p:sp>
        <p:nvSpPr>
          <p:cNvPr id="10" name="TextBox 9"/>
          <p:cNvSpPr txBox="1"/>
          <p:nvPr/>
        </p:nvSpPr>
        <p:spPr>
          <a:xfrm>
            <a:off x="216000" y="3456000"/>
            <a:ext cx="3168000" cy="468000"/>
          </a:xfrm>
          <a:prstGeom prst="rect">
            <a:avLst/>
          </a:prstGeom>
          <a:noFill/>
          <a:ln>
            <a:solidFill/>
          </a:ln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55000"/>
              </a:lnSpc>
            </a:pPr>
            <a:r>
              <a:rPr sz="900" b="0">
                <a:solidFill>
                  <a:srgbClr val="374151"/>
                </a:solidFill>
                <a:latin typeface="メイリオ"/>
              </a:rPr>
              <a:t>これまで通ってくださり、本当にありがとうございました。</a:t>
            </a:r>
          </a:p>
          <a:p>
            <a:pPr algn="ctr">
              <a:lnSpc>
                <a:spcPct val="155000"/>
              </a:lnSpc>
            </a:pPr>
            <a:r>
              <a:rPr sz="900" b="0">
                <a:solidFill>
                  <a:srgbClr val="374151"/>
                </a:solidFill>
                <a:latin typeface="メイリオ"/>
              </a:rPr>
              <a:t>またお会いできる日を、楽しみにしております。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6000" y="4032000"/>
            <a:ext cx="3168000" cy="144000"/>
          </a:xfrm>
          <a:prstGeom prst="rect">
            <a:avLst/>
          </a:prstGeom>
          <a:noFill/>
          <a:ln>
            <a:solidFill/>
          </a:ln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25000"/>
              </a:lnSpc>
            </a:pPr>
            <a:r>
              <a:rPr sz="600" b="0">
                <a:solidFill>
                  <a:srgbClr val="8B8680"/>
                </a:solidFill>
                <a:latin typeface="メイリオ"/>
              </a:rPr>
              <a:t>— ひとことメッセージ —</a:t>
            </a:r>
          </a:p>
        </p:txBody>
      </p:sp>
      <p:cxnSp>
        <p:nvCxnSpPr>
          <p:cNvPr id="12" name="Connector 11"/>
          <p:cNvCxnSpPr/>
          <p:nvPr/>
        </p:nvCxnSpPr>
        <p:spPr>
          <a:xfrm>
            <a:off x="360000" y="4212000"/>
            <a:ext cx="2880000" cy="0"/>
          </a:xfrm>
          <a:prstGeom prst="line">
            <a:avLst/>
          </a:prstGeom>
          <a:ln w="7620">
            <a:solidFill>
              <a:srgbClr val="D1D5DB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>
            <a:off x="360000" y="4392000"/>
            <a:ext cx="2880000" cy="0"/>
          </a:xfrm>
          <a:prstGeom prst="line">
            <a:avLst/>
          </a:prstGeom>
          <a:ln w="7620">
            <a:solidFill>
              <a:srgbClr val="D1D5DB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>
            <a:off x="360000" y="4572000"/>
            <a:ext cx="2880000" cy="0"/>
          </a:xfrm>
          <a:prstGeom prst="line">
            <a:avLst/>
          </a:prstGeom>
          <a:ln w="7620">
            <a:solidFill>
              <a:srgbClr val="D1D5DB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>
            <a:off x="216000" y="4752000"/>
            <a:ext cx="3168000" cy="0"/>
          </a:xfrm>
          <a:prstGeom prst="line">
            <a:avLst/>
          </a:prstGeom>
          <a:ln w="11430">
            <a:solidFill>
              <a:srgbClr val="D4AF3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16000" y="4824000"/>
            <a:ext cx="3168000" cy="432000"/>
          </a:xfrm>
          <a:prstGeom prst="rect">
            <a:avLst/>
          </a:prstGeom>
          <a:noFill/>
          <a:ln>
            <a:solidFill/>
          </a:ln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45000"/>
              </a:lnSpc>
            </a:pPr>
            <a:r>
              <a:rPr sz="650" b="0">
                <a:solidFill>
                  <a:srgbClr val="374151"/>
                </a:solidFill>
                <a:latin typeface="メイリオ"/>
              </a:rPr>
              <a:t>{{clinic_name}}　／　院長 {{doctor_name}}</a:t>
            </a:r>
          </a:p>
          <a:p>
            <a:pPr algn="ctr">
              <a:lnSpc>
                <a:spcPct val="145000"/>
              </a:lnSpc>
            </a:pPr>
            <a:r>
              <a:rPr sz="650" b="0">
                <a:solidFill>
                  <a:srgbClr val="374151"/>
                </a:solidFill>
                <a:latin typeface="メイリオ"/>
              </a:rPr>
              <a:t>〒000-0000　{{address}}　　TEL {{phone}}　／　LINE {{line_url}}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48000" y="5184000"/>
            <a:ext cx="972000" cy="144000"/>
          </a:xfrm>
          <a:prstGeom prst="rect">
            <a:avLst/>
          </a:prstGeom>
          <a:noFill/>
          <a:ln>
            <a:solidFill/>
          </a:ln>
        </p:spPr>
        <p:txBody>
          <a:bodyPr wrap="square" lIns="0" rIns="0" tIns="0" bIns="0">
            <a:spAutoFit/>
          </a:bodyPr>
          <a:lstStyle/>
          <a:p>
            <a:pPr algn="r">
              <a:lnSpc>
                <a:spcPct val="125000"/>
              </a:lnSpc>
            </a:pPr>
            <a:r>
              <a:rPr sz="500" b="0">
                <a:solidFill>
                  <a:srgbClr val="8B8680"/>
                </a:solidFill>
                <a:latin typeface="メイリオ"/>
              </a:rPr>
              <a:t>thankyou_3  ／  裏面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3600000" cy="5328000"/>
          </a:xfrm>
          <a:prstGeom prst="rect">
            <a:avLst/>
          </a:prstGeom>
          <a:solidFill>
            <a:srgbClr val="FDF6F5"/>
          </a:solidFill>
          <a:ln>
            <a:solid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" name="Rectangle 2"/>
          <p:cNvSpPr/>
          <p:nvPr/>
        </p:nvSpPr>
        <p:spPr>
          <a:xfrm>
            <a:off x="216000" y="216000"/>
            <a:ext cx="720000" cy="900000"/>
          </a:xfrm>
          <a:prstGeom prst="rect">
            <a:avLst/>
          </a:prstGeom>
          <a:noFill/>
          <a:ln w="9525">
            <a:solidFill>
              <a:srgbClr val="8B868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4" name="TextBox 3"/>
          <p:cNvSpPr txBox="1"/>
          <p:nvPr/>
        </p:nvSpPr>
        <p:spPr>
          <a:xfrm>
            <a:off x="216000" y="540000"/>
            <a:ext cx="720000" cy="216000"/>
          </a:xfrm>
          <a:prstGeom prst="rect">
            <a:avLst/>
          </a:prstGeom>
          <a:noFill/>
          <a:ln>
            <a:solidFill/>
          </a:ln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25000"/>
              </a:lnSpc>
            </a:pPr>
            <a:r>
              <a:rPr sz="700" b="0">
                <a:solidFill>
                  <a:srgbClr val="8B8680"/>
                </a:solidFill>
                <a:latin typeface="メイリオ"/>
              </a:rPr>
              <a:t>切　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00000" y="396000"/>
            <a:ext cx="216000" cy="288000"/>
          </a:xfrm>
          <a:prstGeom prst="rect">
            <a:avLst/>
          </a:prstGeom>
          <a:noFill/>
          <a:ln>
            <a:solidFill/>
          </a:ln>
        </p:spPr>
        <p:txBody>
          <a:bodyPr wrap="square" lIns="0" rIns="0" tIns="0" bIns="0">
            <a:spAutoFit/>
          </a:bodyPr>
          <a:lstStyle/>
          <a:p>
            <a:pPr algn="l">
              <a:lnSpc>
                <a:spcPct val="125000"/>
              </a:lnSpc>
            </a:pPr>
            <a:r>
              <a:rPr sz="1400" b="1">
                <a:solidFill>
                  <a:srgbClr val="1A1A2E"/>
                </a:solidFill>
                <a:latin typeface="メイリオ"/>
              </a:rPr>
              <a:t>〒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52000" y="468000"/>
            <a:ext cx="1368000" cy="216000"/>
          </a:xfrm>
          <a:prstGeom prst="rect">
            <a:avLst/>
          </a:prstGeom>
          <a:noFill/>
          <a:ln>
            <a:solidFill/>
          </a:ln>
        </p:spPr>
        <p:txBody>
          <a:bodyPr wrap="square" lIns="0" rIns="0" tIns="0" bIns="0">
            <a:spAutoFit/>
          </a:bodyPr>
          <a:lstStyle/>
          <a:p>
            <a:pPr algn="l">
              <a:lnSpc>
                <a:spcPct val="125000"/>
              </a:lnSpc>
            </a:pPr>
            <a:r>
              <a:rPr sz="1100" b="0">
                <a:solidFill>
                  <a:srgbClr val="8B8680"/>
                </a:solidFill>
                <a:latin typeface="メイリオ"/>
              </a:rPr>
              <a:t>{{recipient_postal}}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0000" y="1584000"/>
            <a:ext cx="3024000" cy="576000"/>
          </a:xfrm>
          <a:prstGeom prst="rect">
            <a:avLst/>
          </a:prstGeom>
          <a:noFill/>
          <a:ln>
            <a:solidFill/>
          </a:ln>
        </p:spPr>
        <p:txBody>
          <a:bodyPr wrap="square" lIns="0" rIns="0" tIns="0" bIns="0">
            <a:spAutoFit/>
          </a:bodyPr>
          <a:lstStyle/>
          <a:p>
            <a:pPr algn="l">
              <a:lnSpc>
                <a:spcPct val="160000"/>
              </a:lnSpc>
            </a:pPr>
            <a:r>
              <a:rPr sz="1000" b="0">
                <a:solidFill>
                  <a:srgbClr val="374151"/>
                </a:solidFill>
                <a:latin typeface="メイリオ"/>
              </a:rPr>
              <a:t>{{recipient_address_1}}</a:t>
            </a:r>
          </a:p>
          <a:p>
            <a:pPr algn="l">
              <a:lnSpc>
                <a:spcPct val="160000"/>
              </a:lnSpc>
            </a:pPr>
            <a:r>
              <a:rPr sz="1000" b="0">
                <a:solidFill>
                  <a:srgbClr val="374151"/>
                </a:solidFill>
                <a:latin typeface="メイリオ"/>
              </a:rPr>
              <a:t>{{recipient_address_2}}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6000" y="2736000"/>
            <a:ext cx="3168000" cy="720000"/>
          </a:xfrm>
          <a:prstGeom prst="rect">
            <a:avLst/>
          </a:prstGeom>
          <a:noFill/>
          <a:ln>
            <a:solidFill/>
          </a:ln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25000"/>
              </a:lnSpc>
            </a:pPr>
            <a:r>
              <a:rPr sz="2200" b="1">
                <a:solidFill>
                  <a:srgbClr val="1A1A2E"/>
                </a:solidFill>
                <a:latin typeface="メイリオ"/>
              </a:rPr>
              <a:t>{{patient_name}}　様</a:t>
            </a:r>
          </a:p>
        </p:txBody>
      </p:sp>
      <p:cxnSp>
        <p:nvCxnSpPr>
          <p:cNvPr id="9" name="Connector 8"/>
          <p:cNvCxnSpPr/>
          <p:nvPr/>
        </p:nvCxnSpPr>
        <p:spPr>
          <a:xfrm>
            <a:off x="360000" y="3888000"/>
            <a:ext cx="2880000" cy="0"/>
          </a:xfrm>
          <a:prstGeom prst="line">
            <a:avLst/>
          </a:prstGeom>
          <a:ln w="11430">
            <a:solidFill>
              <a:srgbClr val="D4AF3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60000" y="3960000"/>
            <a:ext cx="3024000" cy="180000"/>
          </a:xfrm>
          <a:prstGeom prst="rect">
            <a:avLst/>
          </a:prstGeom>
          <a:noFill/>
          <a:ln>
            <a:solidFill/>
          </a:ln>
        </p:spPr>
        <p:txBody>
          <a:bodyPr wrap="square" lIns="0" rIns="0" tIns="0" bIns="0">
            <a:spAutoFit/>
          </a:bodyPr>
          <a:lstStyle/>
          <a:p>
            <a:pPr algn="l">
              <a:lnSpc>
                <a:spcPct val="125000"/>
              </a:lnSpc>
            </a:pPr>
            <a:r>
              <a:rPr sz="700" b="1">
                <a:solidFill>
                  <a:srgbClr val="D4AF37"/>
                </a:solidFill>
                <a:latin typeface="メイリオ"/>
              </a:rPr>
              <a:t>【 差出人 】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0000" y="4176000"/>
            <a:ext cx="3024000" cy="936000"/>
          </a:xfrm>
          <a:prstGeom prst="rect">
            <a:avLst/>
          </a:prstGeom>
          <a:noFill/>
          <a:ln>
            <a:solidFill/>
          </a:ln>
        </p:spPr>
        <p:txBody>
          <a:bodyPr wrap="square" lIns="0" rIns="0" tIns="0" bIns="0">
            <a:spAutoFit/>
          </a:bodyPr>
          <a:lstStyle/>
          <a:p>
            <a:pPr algn="l">
              <a:lnSpc>
                <a:spcPct val="155000"/>
              </a:lnSpc>
            </a:pPr>
            <a:r>
              <a:rPr sz="750" b="0">
                <a:solidFill>
                  <a:srgbClr val="374151"/>
                </a:solidFill>
                <a:latin typeface="メイリオ"/>
              </a:rPr>
              <a:t>〒 {{clinic_postal}}　{{address}}</a:t>
            </a:r>
          </a:p>
          <a:p>
            <a:pPr algn="l">
              <a:lnSpc>
                <a:spcPct val="155000"/>
              </a:lnSpc>
            </a:pPr>
            <a:r>
              <a:rPr sz="750" b="0">
                <a:solidFill>
                  <a:srgbClr val="374151"/>
                </a:solidFill>
                <a:latin typeface="メイリオ"/>
              </a:rPr>
              <a:t>{{clinic_name}}　／　院長 {{doctor_name}}</a:t>
            </a:r>
          </a:p>
          <a:p>
            <a:pPr algn="l">
              <a:lnSpc>
                <a:spcPct val="155000"/>
              </a:lnSpc>
            </a:pPr>
            <a:r>
              <a:rPr sz="750" b="0">
                <a:solidFill>
                  <a:srgbClr val="374151"/>
                </a:solidFill>
                <a:latin typeface="メイリオ"/>
              </a:rPr>
              <a:t>TEL {{phone}}　／　LINE {{line_url}}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48000" y="5148000"/>
            <a:ext cx="972000" cy="144000"/>
          </a:xfrm>
          <a:prstGeom prst="rect">
            <a:avLst/>
          </a:prstGeom>
          <a:noFill/>
          <a:ln>
            <a:solidFill/>
          </a:ln>
        </p:spPr>
        <p:txBody>
          <a:bodyPr wrap="square" lIns="0" rIns="0" tIns="0" bIns="0">
            <a:spAutoFit/>
          </a:bodyPr>
          <a:lstStyle/>
          <a:p>
            <a:pPr algn="r">
              <a:lnSpc>
                <a:spcPct val="125000"/>
              </a:lnSpc>
            </a:pPr>
            <a:r>
              <a:rPr sz="500" b="0">
                <a:solidFill>
                  <a:srgbClr val="8B8680"/>
                </a:solidFill>
                <a:latin typeface="メイリオ"/>
              </a:rPr>
              <a:t>dormant_1  ／  表面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3600000" cy="5328000"/>
          </a:xfrm>
          <a:prstGeom prst="rect">
            <a:avLst/>
          </a:prstGeom>
          <a:solidFill>
            <a:srgbClr val="FDF6F5"/>
          </a:solidFill>
          <a:ln>
            <a:solid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" name="Oval 2"/>
          <p:cNvSpPr/>
          <p:nvPr/>
        </p:nvSpPr>
        <p:spPr>
          <a:xfrm>
            <a:off x="2340000" y="-1080000"/>
            <a:ext cx="2520000" cy="2520000"/>
          </a:xfrm>
          <a:prstGeom prst="ellipse">
            <a:avLst/>
          </a:prstGeom>
          <a:solidFill>
            <a:srgbClr val="FAE3DF"/>
          </a:solidFill>
          <a:ln>
            <a:solid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4" name="Oval 3"/>
          <p:cNvSpPr/>
          <p:nvPr/>
        </p:nvSpPr>
        <p:spPr>
          <a:xfrm>
            <a:off x="-720000" y="4320000"/>
            <a:ext cx="1800000" cy="1800000"/>
          </a:xfrm>
          <a:prstGeom prst="ellipse">
            <a:avLst/>
          </a:prstGeom>
          <a:solidFill>
            <a:srgbClr val="F5D0CB"/>
          </a:solidFill>
          <a:ln>
            <a:solid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5" name="TextBox 4"/>
          <p:cNvSpPr txBox="1"/>
          <p:nvPr/>
        </p:nvSpPr>
        <p:spPr>
          <a:xfrm>
            <a:off x="216000" y="216000"/>
            <a:ext cx="3168000" cy="144000"/>
          </a:xfrm>
          <a:prstGeom prst="rect">
            <a:avLst/>
          </a:prstGeom>
          <a:noFill/>
          <a:ln>
            <a:solidFill/>
          </a:ln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25000"/>
              </a:lnSpc>
            </a:pPr>
            <a:r>
              <a:rPr sz="700" b="1">
                <a:solidFill>
                  <a:srgbClr val="D4AF37"/>
                </a:solidFill>
                <a:latin typeface="メイリオ"/>
              </a:rPr>
              <a:t>RE-CONNECT POSTCARD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6000" y="360000"/>
            <a:ext cx="3168000" cy="144000"/>
          </a:xfrm>
          <a:prstGeom prst="rect">
            <a:avLst/>
          </a:prstGeom>
          <a:noFill/>
          <a:ln>
            <a:solidFill/>
          </a:ln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25000"/>
              </a:lnSpc>
            </a:pPr>
            <a:r>
              <a:rPr sz="800" b="0">
                <a:solidFill>
                  <a:srgbClr val="8B8680"/>
                </a:solidFill>
                <a:latin typeface="メイリオ"/>
              </a:rPr>
              <a:t>1〜6ヶ月ご無沙汰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6000" y="540000"/>
            <a:ext cx="3168000" cy="432000"/>
          </a:xfrm>
          <a:prstGeom prst="rect">
            <a:avLst/>
          </a:prstGeom>
          <a:noFill/>
          <a:ln>
            <a:solidFill/>
          </a:ln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15000"/>
              </a:lnSpc>
            </a:pPr>
            <a:r>
              <a:rPr sz="1300" b="1">
                <a:solidFill>
                  <a:srgbClr val="1A1A2E"/>
                </a:solidFill>
                <a:latin typeface="メイリオ"/>
              </a:rPr>
              <a:t>その後、お体はいかがですか？</a:t>
            </a:r>
          </a:p>
        </p:txBody>
      </p:sp>
      <p:sp>
        <p:nvSpPr>
          <p:cNvPr id="8" name="Rectangle 7"/>
          <p:cNvSpPr/>
          <p:nvPr/>
        </p:nvSpPr>
        <p:spPr>
          <a:xfrm>
            <a:off x="216000" y="1044000"/>
            <a:ext cx="3168000" cy="2304000"/>
          </a:xfrm>
          <a:prstGeom prst="rect">
            <a:avLst/>
          </a:prstGeom>
          <a:solidFill>
            <a:srgbClr val="F3F4F6"/>
          </a:solidFill>
          <a:ln>
            <a:solid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pic>
        <p:nvPicPr>
          <p:cNvPr id="9" name="Picture 8" descr="DSC0879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00" y="1044000"/>
            <a:ext cx="3168000" cy="2304000"/>
          </a:xfrm>
          <a:prstGeom prst="rect">
            <a:avLst/>
          </a:prstGeom>
          <a:ln>
            <a:solidFill/>
          </a:ln>
        </p:spPr>
      </p:pic>
      <p:sp>
        <p:nvSpPr>
          <p:cNvPr id="10" name="TextBox 9"/>
          <p:cNvSpPr txBox="1"/>
          <p:nvPr/>
        </p:nvSpPr>
        <p:spPr>
          <a:xfrm>
            <a:off x="216000" y="3456000"/>
            <a:ext cx="3168000" cy="468000"/>
          </a:xfrm>
          <a:prstGeom prst="rect">
            <a:avLst/>
          </a:prstGeom>
          <a:noFill/>
          <a:ln>
            <a:solidFill/>
          </a:ln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55000"/>
              </a:lnSpc>
            </a:pPr>
            <a:r>
              <a:rPr sz="900" b="0">
                <a:solidFill>
                  <a:srgbClr val="374151"/>
                </a:solidFill>
                <a:latin typeface="メイリオ"/>
              </a:rPr>
              <a:t>すっかりご無沙汰しておりますが、その後お体はいかがですか？</a:t>
            </a:r>
          </a:p>
          <a:p>
            <a:pPr algn="ctr">
              <a:lnSpc>
                <a:spcPct val="155000"/>
              </a:lnSpc>
            </a:pPr>
            <a:r>
              <a:rPr sz="900" b="0">
                <a:solidFill>
                  <a:srgbClr val="374151"/>
                </a:solidFill>
                <a:latin typeface="メイリオ"/>
              </a:rPr>
              <a:t>お時間のあるときに、またお顔を見せにいらしてください。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6000" y="4032000"/>
            <a:ext cx="3168000" cy="144000"/>
          </a:xfrm>
          <a:prstGeom prst="rect">
            <a:avLst/>
          </a:prstGeom>
          <a:noFill/>
          <a:ln>
            <a:solidFill/>
          </a:ln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25000"/>
              </a:lnSpc>
            </a:pPr>
            <a:r>
              <a:rPr sz="600" b="0">
                <a:solidFill>
                  <a:srgbClr val="8B8680"/>
                </a:solidFill>
                <a:latin typeface="メイリオ"/>
              </a:rPr>
              <a:t>— ひとことメッセージ —</a:t>
            </a:r>
          </a:p>
        </p:txBody>
      </p:sp>
      <p:cxnSp>
        <p:nvCxnSpPr>
          <p:cNvPr id="12" name="Connector 11"/>
          <p:cNvCxnSpPr/>
          <p:nvPr/>
        </p:nvCxnSpPr>
        <p:spPr>
          <a:xfrm>
            <a:off x="360000" y="4212000"/>
            <a:ext cx="2880000" cy="0"/>
          </a:xfrm>
          <a:prstGeom prst="line">
            <a:avLst/>
          </a:prstGeom>
          <a:ln w="7620">
            <a:solidFill>
              <a:srgbClr val="D1D5DB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>
            <a:off x="360000" y="4392000"/>
            <a:ext cx="2880000" cy="0"/>
          </a:xfrm>
          <a:prstGeom prst="line">
            <a:avLst/>
          </a:prstGeom>
          <a:ln w="7620">
            <a:solidFill>
              <a:srgbClr val="D1D5DB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>
            <a:off x="360000" y="4572000"/>
            <a:ext cx="2880000" cy="0"/>
          </a:xfrm>
          <a:prstGeom prst="line">
            <a:avLst/>
          </a:prstGeom>
          <a:ln w="7620">
            <a:solidFill>
              <a:srgbClr val="D1D5DB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>
            <a:off x="216000" y="4752000"/>
            <a:ext cx="3168000" cy="0"/>
          </a:xfrm>
          <a:prstGeom prst="line">
            <a:avLst/>
          </a:prstGeom>
          <a:ln w="11430">
            <a:solidFill>
              <a:srgbClr val="D4AF3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16000" y="4824000"/>
            <a:ext cx="3168000" cy="432000"/>
          </a:xfrm>
          <a:prstGeom prst="rect">
            <a:avLst/>
          </a:prstGeom>
          <a:noFill/>
          <a:ln>
            <a:solidFill/>
          </a:ln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45000"/>
              </a:lnSpc>
            </a:pPr>
            <a:r>
              <a:rPr sz="650" b="0">
                <a:solidFill>
                  <a:srgbClr val="374151"/>
                </a:solidFill>
                <a:latin typeface="メイリオ"/>
              </a:rPr>
              <a:t>{{clinic_name}}　／　院長 {{doctor_name}}</a:t>
            </a:r>
          </a:p>
          <a:p>
            <a:pPr algn="ctr">
              <a:lnSpc>
                <a:spcPct val="145000"/>
              </a:lnSpc>
            </a:pPr>
            <a:r>
              <a:rPr sz="650" b="0">
                <a:solidFill>
                  <a:srgbClr val="374151"/>
                </a:solidFill>
                <a:latin typeface="メイリオ"/>
              </a:rPr>
              <a:t>〒000-0000　{{address}}　　TEL {{phone}}　／　LINE {{line_url}}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48000" y="5184000"/>
            <a:ext cx="972000" cy="144000"/>
          </a:xfrm>
          <a:prstGeom prst="rect">
            <a:avLst/>
          </a:prstGeom>
          <a:noFill/>
          <a:ln>
            <a:solidFill/>
          </a:ln>
        </p:spPr>
        <p:txBody>
          <a:bodyPr wrap="square" lIns="0" rIns="0" tIns="0" bIns="0">
            <a:spAutoFit/>
          </a:bodyPr>
          <a:lstStyle/>
          <a:p>
            <a:pPr algn="r">
              <a:lnSpc>
                <a:spcPct val="125000"/>
              </a:lnSpc>
            </a:pPr>
            <a:r>
              <a:rPr sz="500" b="0">
                <a:solidFill>
                  <a:srgbClr val="8B8680"/>
                </a:solidFill>
                <a:latin typeface="メイリオ"/>
              </a:rPr>
              <a:t>dormant_1  ／  裏面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3600000" cy="5328000"/>
          </a:xfrm>
          <a:prstGeom prst="rect">
            <a:avLst/>
          </a:prstGeom>
          <a:solidFill>
            <a:srgbClr val="FDF6F5"/>
          </a:solidFill>
          <a:ln>
            <a:solid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" name="Rectangle 2"/>
          <p:cNvSpPr/>
          <p:nvPr/>
        </p:nvSpPr>
        <p:spPr>
          <a:xfrm>
            <a:off x="216000" y="216000"/>
            <a:ext cx="720000" cy="900000"/>
          </a:xfrm>
          <a:prstGeom prst="rect">
            <a:avLst/>
          </a:prstGeom>
          <a:noFill/>
          <a:ln w="9525">
            <a:solidFill>
              <a:srgbClr val="8B868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4" name="TextBox 3"/>
          <p:cNvSpPr txBox="1"/>
          <p:nvPr/>
        </p:nvSpPr>
        <p:spPr>
          <a:xfrm>
            <a:off x="216000" y="540000"/>
            <a:ext cx="720000" cy="216000"/>
          </a:xfrm>
          <a:prstGeom prst="rect">
            <a:avLst/>
          </a:prstGeom>
          <a:noFill/>
          <a:ln>
            <a:solidFill/>
          </a:ln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25000"/>
              </a:lnSpc>
            </a:pPr>
            <a:r>
              <a:rPr sz="700" b="0">
                <a:solidFill>
                  <a:srgbClr val="8B8680"/>
                </a:solidFill>
                <a:latin typeface="メイリオ"/>
              </a:rPr>
              <a:t>切　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00000" y="396000"/>
            <a:ext cx="216000" cy="288000"/>
          </a:xfrm>
          <a:prstGeom prst="rect">
            <a:avLst/>
          </a:prstGeom>
          <a:noFill/>
          <a:ln>
            <a:solidFill/>
          </a:ln>
        </p:spPr>
        <p:txBody>
          <a:bodyPr wrap="square" lIns="0" rIns="0" tIns="0" bIns="0">
            <a:spAutoFit/>
          </a:bodyPr>
          <a:lstStyle/>
          <a:p>
            <a:pPr algn="l">
              <a:lnSpc>
                <a:spcPct val="125000"/>
              </a:lnSpc>
            </a:pPr>
            <a:r>
              <a:rPr sz="1400" b="1">
                <a:solidFill>
                  <a:srgbClr val="1A1A2E"/>
                </a:solidFill>
                <a:latin typeface="メイリオ"/>
              </a:rPr>
              <a:t>〒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52000" y="468000"/>
            <a:ext cx="1368000" cy="216000"/>
          </a:xfrm>
          <a:prstGeom prst="rect">
            <a:avLst/>
          </a:prstGeom>
          <a:noFill/>
          <a:ln>
            <a:solidFill/>
          </a:ln>
        </p:spPr>
        <p:txBody>
          <a:bodyPr wrap="square" lIns="0" rIns="0" tIns="0" bIns="0">
            <a:spAutoFit/>
          </a:bodyPr>
          <a:lstStyle/>
          <a:p>
            <a:pPr algn="l">
              <a:lnSpc>
                <a:spcPct val="125000"/>
              </a:lnSpc>
            </a:pPr>
            <a:r>
              <a:rPr sz="1100" b="0">
                <a:solidFill>
                  <a:srgbClr val="8B8680"/>
                </a:solidFill>
                <a:latin typeface="メイリオ"/>
              </a:rPr>
              <a:t>{{recipient_postal}}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0000" y="1584000"/>
            <a:ext cx="3024000" cy="576000"/>
          </a:xfrm>
          <a:prstGeom prst="rect">
            <a:avLst/>
          </a:prstGeom>
          <a:noFill/>
          <a:ln>
            <a:solidFill/>
          </a:ln>
        </p:spPr>
        <p:txBody>
          <a:bodyPr wrap="square" lIns="0" rIns="0" tIns="0" bIns="0">
            <a:spAutoFit/>
          </a:bodyPr>
          <a:lstStyle/>
          <a:p>
            <a:pPr algn="l">
              <a:lnSpc>
                <a:spcPct val="160000"/>
              </a:lnSpc>
            </a:pPr>
            <a:r>
              <a:rPr sz="1000" b="0">
                <a:solidFill>
                  <a:srgbClr val="374151"/>
                </a:solidFill>
                <a:latin typeface="メイリオ"/>
              </a:rPr>
              <a:t>{{recipient_address_1}}</a:t>
            </a:r>
          </a:p>
          <a:p>
            <a:pPr algn="l">
              <a:lnSpc>
                <a:spcPct val="160000"/>
              </a:lnSpc>
            </a:pPr>
            <a:r>
              <a:rPr sz="1000" b="0">
                <a:solidFill>
                  <a:srgbClr val="374151"/>
                </a:solidFill>
                <a:latin typeface="メイリオ"/>
              </a:rPr>
              <a:t>{{recipient_address_2}}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6000" y="2736000"/>
            <a:ext cx="3168000" cy="720000"/>
          </a:xfrm>
          <a:prstGeom prst="rect">
            <a:avLst/>
          </a:prstGeom>
          <a:noFill/>
          <a:ln>
            <a:solidFill/>
          </a:ln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25000"/>
              </a:lnSpc>
            </a:pPr>
            <a:r>
              <a:rPr sz="2200" b="1">
                <a:solidFill>
                  <a:srgbClr val="1A1A2E"/>
                </a:solidFill>
                <a:latin typeface="メイリオ"/>
              </a:rPr>
              <a:t>{{patient_name}}　様</a:t>
            </a:r>
          </a:p>
        </p:txBody>
      </p:sp>
      <p:cxnSp>
        <p:nvCxnSpPr>
          <p:cNvPr id="9" name="Connector 8"/>
          <p:cNvCxnSpPr/>
          <p:nvPr/>
        </p:nvCxnSpPr>
        <p:spPr>
          <a:xfrm>
            <a:off x="360000" y="3888000"/>
            <a:ext cx="2880000" cy="0"/>
          </a:xfrm>
          <a:prstGeom prst="line">
            <a:avLst/>
          </a:prstGeom>
          <a:ln w="11430">
            <a:solidFill>
              <a:srgbClr val="D4AF3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60000" y="3960000"/>
            <a:ext cx="3024000" cy="180000"/>
          </a:xfrm>
          <a:prstGeom prst="rect">
            <a:avLst/>
          </a:prstGeom>
          <a:noFill/>
          <a:ln>
            <a:solidFill/>
          </a:ln>
        </p:spPr>
        <p:txBody>
          <a:bodyPr wrap="square" lIns="0" rIns="0" tIns="0" bIns="0">
            <a:spAutoFit/>
          </a:bodyPr>
          <a:lstStyle/>
          <a:p>
            <a:pPr algn="l">
              <a:lnSpc>
                <a:spcPct val="125000"/>
              </a:lnSpc>
            </a:pPr>
            <a:r>
              <a:rPr sz="700" b="1">
                <a:solidFill>
                  <a:srgbClr val="D4AF37"/>
                </a:solidFill>
                <a:latin typeface="メイリオ"/>
              </a:rPr>
              <a:t>【 差出人 】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0000" y="4176000"/>
            <a:ext cx="3024000" cy="936000"/>
          </a:xfrm>
          <a:prstGeom prst="rect">
            <a:avLst/>
          </a:prstGeom>
          <a:noFill/>
          <a:ln>
            <a:solidFill/>
          </a:ln>
        </p:spPr>
        <p:txBody>
          <a:bodyPr wrap="square" lIns="0" rIns="0" tIns="0" bIns="0">
            <a:spAutoFit/>
          </a:bodyPr>
          <a:lstStyle/>
          <a:p>
            <a:pPr algn="l">
              <a:lnSpc>
                <a:spcPct val="155000"/>
              </a:lnSpc>
            </a:pPr>
            <a:r>
              <a:rPr sz="750" b="0">
                <a:solidFill>
                  <a:srgbClr val="374151"/>
                </a:solidFill>
                <a:latin typeface="メイリオ"/>
              </a:rPr>
              <a:t>〒 {{clinic_postal}}　{{address}}</a:t>
            </a:r>
          </a:p>
          <a:p>
            <a:pPr algn="l">
              <a:lnSpc>
                <a:spcPct val="155000"/>
              </a:lnSpc>
            </a:pPr>
            <a:r>
              <a:rPr sz="750" b="0">
                <a:solidFill>
                  <a:srgbClr val="374151"/>
                </a:solidFill>
                <a:latin typeface="メイリオ"/>
              </a:rPr>
              <a:t>{{clinic_name}}　／　院長 {{doctor_name}}</a:t>
            </a:r>
          </a:p>
          <a:p>
            <a:pPr algn="l">
              <a:lnSpc>
                <a:spcPct val="155000"/>
              </a:lnSpc>
            </a:pPr>
            <a:r>
              <a:rPr sz="750" b="0">
                <a:solidFill>
                  <a:srgbClr val="374151"/>
                </a:solidFill>
                <a:latin typeface="メイリオ"/>
              </a:rPr>
              <a:t>TEL {{phone}}　／　LINE {{line_url}}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48000" y="5148000"/>
            <a:ext cx="972000" cy="144000"/>
          </a:xfrm>
          <a:prstGeom prst="rect">
            <a:avLst/>
          </a:prstGeom>
          <a:noFill/>
          <a:ln>
            <a:solidFill/>
          </a:ln>
        </p:spPr>
        <p:txBody>
          <a:bodyPr wrap="square" lIns="0" rIns="0" tIns="0" bIns="0">
            <a:spAutoFit/>
          </a:bodyPr>
          <a:lstStyle/>
          <a:p>
            <a:pPr algn="r">
              <a:lnSpc>
                <a:spcPct val="125000"/>
              </a:lnSpc>
            </a:pPr>
            <a:r>
              <a:rPr sz="500" b="0">
                <a:solidFill>
                  <a:srgbClr val="8B8680"/>
                </a:solidFill>
                <a:latin typeface="メイリオ"/>
              </a:rPr>
              <a:t>dormant_2  ／  表面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