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3600000" cy="532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2D4A3E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2D4A3E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5A8F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5A8F7B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thankyou_1  ／  表面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DDEA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CADD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5A8F7B"/>
                </a:solidFill>
                <a:latin typeface="メイリオ"/>
              </a:rPr>
              <a:t>RE-CONNECT POSTCARD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半年以上ご無沙汰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2D4A3E"/>
                </a:solidFill>
                <a:latin typeface="メイリオ"/>
              </a:rPr>
              <a:t>お変わりありませんか？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216000" y="1980000"/>
            <a:ext cx="31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1">
                <a:solidFill>
                  <a:srgbClr val="949AA2"/>
                </a:solidFill>
                <a:latin typeface="メイリオ"/>
              </a:rPr>
              <a:t>◼ PHOTO PLACEHOLDER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000" y="2232000"/>
            <a:ext cx="3168000" cy="54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院の写真を配置してください</a:t>
            </a:r>
          </a:p>
          <a:p>
            <a:pPr algn="ctr">
              <a:lnSpc>
                <a:spcPct val="140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（外観 ／ スタッフ集合写真 ／ 先生の写真）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長らくご無沙汰しております。お変わりありませんか？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この機会にぜひ、またお顔を見せにいらしてください。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3" name="Connector 12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5A8F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dormant_2  ／  裏面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DDEA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CADD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5A8F7B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初診お礼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2D4A3E"/>
                </a:solidFill>
                <a:latin typeface="メイリオ"/>
              </a:rPr>
              <a:t>ご来院ありがとうございました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先日はご来院くださり、ありがとうございました。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気になることがございましたら、いつでもお知らせください。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5A8F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thankyou_1  ／  裏面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2D4A3E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2D4A3E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5A8F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5A8F7B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thankyou_2  ／  表面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DDEA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CADD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5A8F7B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継続感謝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2D4A3E"/>
                </a:solidFill>
                <a:latin typeface="メイリオ"/>
              </a:rPr>
              <a:t>いつもありがとうございます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いつもご利用いただき、ありがとうございます。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引き続き、丁寧にサポートさせていただきます。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5A8F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thankyou_2  ／  裏面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2D4A3E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2D4A3E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5A8F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5A8F7B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thankyou_3  ／  表面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DDEA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CADD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5A8F7B"/>
                </a:solidFill>
                <a:latin typeface="メイリオ"/>
              </a:rPr>
              <a:t>THANK YOU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一区切りのご挨拶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2D4A3E"/>
                </a:solidFill>
                <a:latin typeface="メイリオ"/>
              </a:rPr>
              <a:t>感謝を込めて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これまで通ってくださり、本当にありがとうございました。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またお会いできる日を、楽しみにしております。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5A8F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thankyou_3  ／  裏面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2D4A3E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2D4A3E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5A8F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5A8F7B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dormant_1  ／  表面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Oval 2"/>
          <p:cNvSpPr/>
          <p:nvPr/>
        </p:nvSpPr>
        <p:spPr>
          <a:xfrm>
            <a:off x="2340000" y="-1080000"/>
            <a:ext cx="2520000" cy="2520000"/>
          </a:xfrm>
          <a:prstGeom prst="ellipse">
            <a:avLst/>
          </a:prstGeom>
          <a:solidFill>
            <a:srgbClr val="DDEAD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Oval 3"/>
          <p:cNvSpPr/>
          <p:nvPr/>
        </p:nvSpPr>
        <p:spPr>
          <a:xfrm>
            <a:off x="-720000" y="4320000"/>
            <a:ext cx="1800000" cy="1800000"/>
          </a:xfrm>
          <a:prstGeom prst="ellipse">
            <a:avLst/>
          </a:prstGeom>
          <a:solidFill>
            <a:srgbClr val="CADD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" name="TextBox 4"/>
          <p:cNvSpPr txBox="1"/>
          <p:nvPr/>
        </p:nvSpPr>
        <p:spPr>
          <a:xfrm>
            <a:off x="216000" y="216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1">
                <a:solidFill>
                  <a:srgbClr val="5A8F7B"/>
                </a:solidFill>
                <a:latin typeface="メイリオ"/>
              </a:rPr>
              <a:t>RE-CONNECT POSTCARD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360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800" b="0">
                <a:solidFill>
                  <a:srgbClr val="949AA2"/>
                </a:solidFill>
                <a:latin typeface="メイリオ"/>
              </a:rPr>
              <a:t>1〜6ヶ月ご無沙汰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00" y="540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15000"/>
              </a:lnSpc>
            </a:pPr>
            <a:r>
              <a:rPr sz="1300" b="1">
                <a:solidFill>
                  <a:srgbClr val="2D4A3E"/>
                </a:solidFill>
                <a:latin typeface="メイリオ"/>
              </a:rPr>
              <a:t>その後、お体はいかがですか？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000" y="1044000"/>
            <a:ext cx="3168000" cy="2304000"/>
          </a:xfrm>
          <a:prstGeom prst="rect">
            <a:avLst/>
          </a:prstGeom>
          <a:solidFill>
            <a:srgbClr val="F3F4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9" name="Picture 8" descr="DSC08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044000"/>
            <a:ext cx="3168000" cy="230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000" y="3456000"/>
            <a:ext cx="3168000" cy="46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すっかりご無沙汰しておりますが、その後お体はいかがですか？</a:t>
            </a:r>
          </a:p>
          <a:p>
            <a:pPr algn="ctr">
              <a:lnSpc>
                <a:spcPct val="155000"/>
              </a:lnSpc>
            </a:pPr>
            <a:r>
              <a:rPr sz="900" b="0">
                <a:solidFill>
                  <a:srgbClr val="374151"/>
                </a:solidFill>
                <a:latin typeface="メイリオ"/>
              </a:rPr>
              <a:t>お時間のあるときに、またお顔を見せにいらしてください。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00" y="4032000"/>
            <a:ext cx="3168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600" b="0">
                <a:solidFill>
                  <a:srgbClr val="949AA2"/>
                </a:solidFill>
                <a:latin typeface="メイリオ"/>
              </a:rPr>
              <a:t>— ひとことメッセージ —</a:t>
            </a:r>
          </a:p>
        </p:txBody>
      </p:sp>
      <p:cxnSp>
        <p:nvCxnSpPr>
          <p:cNvPr id="12" name="Connector 11"/>
          <p:cNvCxnSpPr/>
          <p:nvPr/>
        </p:nvCxnSpPr>
        <p:spPr>
          <a:xfrm>
            <a:off x="360000" y="421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>
            <a:off x="360000" y="439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360000" y="4572000"/>
            <a:ext cx="2880000" cy="0"/>
          </a:xfrm>
          <a:prstGeom prst="line">
            <a:avLst/>
          </a:prstGeom>
          <a:ln w="7620">
            <a:solidFill>
              <a:srgbClr val="D1D5DB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>
            <a:off x="216000" y="4752000"/>
            <a:ext cx="3168000" cy="0"/>
          </a:xfrm>
          <a:prstGeom prst="line">
            <a:avLst/>
          </a:prstGeom>
          <a:ln w="11430">
            <a:solidFill>
              <a:srgbClr val="5A8F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00" y="4824000"/>
            <a:ext cx="3168000" cy="432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ctr">
              <a:lnSpc>
                <a:spcPct val="145000"/>
              </a:lnSpc>
            </a:pPr>
            <a:r>
              <a:rPr sz="650" b="0">
                <a:solidFill>
                  <a:srgbClr val="374151"/>
                </a:solidFill>
                <a:latin typeface="メイリオ"/>
              </a:rPr>
              <a:t>〒000-0000　{{address}}　　TEL {{phone}}　／　LINE {{line_url}}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48000" y="5184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dormant_1  ／  裏面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3600000" cy="5328000"/>
          </a:xfrm>
          <a:prstGeom prst="rect">
            <a:avLst/>
          </a:prstGeom>
          <a:solidFill>
            <a:srgbClr val="F6F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" name="Rectangle 2"/>
          <p:cNvSpPr/>
          <p:nvPr/>
        </p:nvSpPr>
        <p:spPr>
          <a:xfrm>
            <a:off x="216000" y="216000"/>
            <a:ext cx="720000" cy="900000"/>
          </a:xfrm>
          <a:prstGeom prst="rect">
            <a:avLst/>
          </a:prstGeom>
          <a:noFill/>
          <a:ln w="9525">
            <a:solidFill>
              <a:srgbClr val="949AA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216000" y="540000"/>
            <a:ext cx="720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700" b="0">
                <a:solidFill>
                  <a:srgbClr val="949AA2"/>
                </a:solidFill>
                <a:latin typeface="メイリオ"/>
              </a:rPr>
              <a:t>切　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0000" y="396000"/>
            <a:ext cx="216000" cy="288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>
                <a:solidFill>
                  <a:srgbClr val="2D4A3E"/>
                </a:solidFill>
                <a:latin typeface="メイリオ"/>
              </a:rPr>
              <a:t>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2000" y="468000"/>
            <a:ext cx="1368000" cy="21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100" b="0">
                <a:solidFill>
                  <a:srgbClr val="949AA2"/>
                </a:solidFill>
                <a:latin typeface="メイリオ"/>
              </a:rPr>
              <a:t>{{recipient_postal}}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1584000"/>
            <a:ext cx="3024000" cy="57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{{recipient_address_1}}</a:t>
            </a:r>
          </a:p>
          <a:p>
            <a:pPr algn="l">
              <a:lnSpc>
                <a:spcPct val="160000"/>
              </a:lnSpc>
            </a:pPr>
            <a:r>
              <a:rPr sz="1000" b="0">
                <a:solidFill>
                  <a:srgbClr val="374151"/>
                </a:solidFill>
                <a:latin typeface="メイリオ"/>
              </a:rPr>
              <a:t>{{recipient_address_2}}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00" y="2736000"/>
            <a:ext cx="3168000" cy="72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2200" b="1">
                <a:solidFill>
                  <a:srgbClr val="2D4A3E"/>
                </a:solidFill>
                <a:latin typeface="メイリオ"/>
              </a:rPr>
              <a:t>{{patient_name}}　様</a:t>
            </a:r>
          </a:p>
        </p:txBody>
      </p:sp>
      <p:cxnSp>
        <p:nvCxnSpPr>
          <p:cNvPr id="9" name="Connector 8"/>
          <p:cNvCxnSpPr/>
          <p:nvPr/>
        </p:nvCxnSpPr>
        <p:spPr>
          <a:xfrm>
            <a:off x="360000" y="3888000"/>
            <a:ext cx="2880000" cy="0"/>
          </a:xfrm>
          <a:prstGeom prst="line">
            <a:avLst/>
          </a:prstGeom>
          <a:ln w="11430">
            <a:solidFill>
              <a:srgbClr val="5A8F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0000" y="3960000"/>
            <a:ext cx="3024000" cy="180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700" b="1">
                <a:solidFill>
                  <a:srgbClr val="5A8F7B"/>
                </a:solidFill>
                <a:latin typeface="メイリオ"/>
              </a:rPr>
              <a:t>【 差出人 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000" y="4176000"/>
            <a:ext cx="3024000" cy="936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〒 {{clinic_postal}}　{{address}}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{{clinic_name}}　／　院長 {{doctor_name}}</a:t>
            </a:r>
          </a:p>
          <a:p>
            <a:pPr algn="l">
              <a:lnSpc>
                <a:spcPct val="155000"/>
              </a:lnSpc>
            </a:pPr>
            <a:r>
              <a:rPr sz="750" b="0">
                <a:solidFill>
                  <a:srgbClr val="374151"/>
                </a:solidFill>
                <a:latin typeface="メイリオ"/>
              </a:rPr>
              <a:t>TEL {{phone}}　／　LINE {{line_url}}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000" y="5148000"/>
            <a:ext cx="972000" cy="14400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lnSpc>
                <a:spcPct val="125000"/>
              </a:lnSpc>
            </a:pPr>
            <a:r>
              <a:rPr sz="500" b="0">
                <a:solidFill>
                  <a:srgbClr val="949AA2"/>
                </a:solidFill>
                <a:latin typeface="メイリオ"/>
              </a:rPr>
              <a:t>dormant_2  ／  表面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