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2" r:id="rId3"/>
  </p:sldIdLst>
  <p:sldSz cx="7775575" cy="1090771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島田尚大" initials="島田尚大" lastIdx="5" clrIdx="0">
    <p:extLst>
      <p:ext uri="{19B8F6BF-5375-455C-9EA6-DF929625EA0E}">
        <p15:presenceInfo xmlns:p15="http://schemas.microsoft.com/office/powerpoint/2012/main" userId="c8943110952dc2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FDF"/>
    <a:srgbClr val="06C755"/>
    <a:srgbClr val="E6E6FA"/>
    <a:srgbClr val="F0F8FF"/>
    <a:srgbClr val="FFFACD"/>
    <a:srgbClr val="FFC0CB"/>
    <a:srgbClr val="B4C78D"/>
    <a:srgbClr val="FF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2000" y="1785176"/>
            <a:ext cx="5832000" cy="37976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2000" y="5729226"/>
            <a:ext cx="5832000" cy="2633574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875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990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534600" y="580750"/>
            <a:ext cx="6706800" cy="9244026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550" y="2719426"/>
            <a:ext cx="6706800" cy="453742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0550" y="7299776"/>
            <a:ext cx="6706800" cy="238612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875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99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600" y="2903750"/>
            <a:ext cx="3304800" cy="6921026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36600" y="2903750"/>
            <a:ext cx="3304800" cy="6921026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613" y="580750"/>
            <a:ext cx="6706800" cy="2108376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5613" y="2673976"/>
            <a:ext cx="3289612" cy="131047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5613" y="3984450"/>
            <a:ext cx="3289612" cy="5860526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36600" y="2673976"/>
            <a:ext cx="3305813" cy="131047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875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990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936600" y="3984450"/>
            <a:ext cx="3305813" cy="5860526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613" y="727200"/>
            <a:ext cx="2507962" cy="254520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305813" y="1570550"/>
            <a:ext cx="3936600" cy="7751750"/>
          </a:xfrm>
        </p:spPr>
        <p:txBody>
          <a:bodyPr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875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990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5613" y="3272400"/>
            <a:ext cx="2507962" cy="6062526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875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990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564700" y="580750"/>
            <a:ext cx="1676700" cy="9244026"/>
          </a:xfrm>
        </p:spPr>
        <p:txBody>
          <a:bodyPr vert="eaVert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600" y="580750"/>
            <a:ext cx="4932900" cy="9244026"/>
          </a:xfrm>
        </p:spPr>
        <p:txBody>
          <a:bodyPr vert="eaVert"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00" y="580750"/>
            <a:ext cx="6706800" cy="210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00" y="2903750"/>
            <a:ext cx="6706800" cy="6921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00" y="10110100"/>
            <a:ext cx="1749600" cy="58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75800" y="10110100"/>
            <a:ext cx="2624400" cy="58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91800" y="10110100"/>
            <a:ext cx="1749600" cy="58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77875" rtl="0" eaLnBrk="1" latinLnBrk="0" hangingPunct="1">
        <a:lnSpc>
          <a:spcPct val="90000"/>
        </a:lnSpc>
        <a:spcBef>
          <a:spcPct val="0"/>
        </a:spcBef>
        <a:buNone/>
        <a:defRPr kumimoji="1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875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875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875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875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875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680" indent="-194310" algn="l" defTabSz="777875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7300" indent="-194310" algn="l" defTabSz="777875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875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875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77875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875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875" algn="l" defTabSz="777875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875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875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875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990" algn="l" defTabSz="777875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875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875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49AF2-75DB-EE1C-A473-56FECAB31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薄い色味のグラデーション背景（5枚） | 【フリー素材】ゲームまてりあるず｜無料の背景イラスト">
            <a:extLst>
              <a:ext uri="{FF2B5EF4-FFF2-40B4-BE49-F238E27FC236}">
                <a16:creationId xmlns:a16="http://schemas.microsoft.com/office/drawing/2014/main" id="{CDDDCE96-F84A-6BD0-0551-61EB634B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775575" cy="109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図 2048">
            <a:extLst>
              <a:ext uri="{FF2B5EF4-FFF2-40B4-BE49-F238E27FC236}">
                <a16:creationId xmlns:a16="http://schemas.microsoft.com/office/drawing/2014/main" id="{1FB1713F-51D5-9887-0E52-7FF6C29B5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r="24422"/>
          <a:stretch/>
        </p:blipFill>
        <p:spPr>
          <a:xfrm>
            <a:off x="5266794" y="6998463"/>
            <a:ext cx="2497422" cy="3441750"/>
          </a:xfrm>
          <a:prstGeom prst="rect">
            <a:avLst/>
          </a:prstGeom>
        </p:spPr>
      </p:pic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71EB78EF-6C12-A3C6-22CF-0F6E42FAC4A7}"/>
              </a:ext>
            </a:extLst>
          </p:cNvPr>
          <p:cNvSpPr/>
          <p:nvPr/>
        </p:nvSpPr>
        <p:spPr>
          <a:xfrm>
            <a:off x="17943" y="3238591"/>
            <a:ext cx="7714724" cy="182576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四角形 7">
            <a:extLst>
              <a:ext uri="{FF2B5EF4-FFF2-40B4-BE49-F238E27FC236}">
                <a16:creationId xmlns:a16="http://schemas.microsoft.com/office/drawing/2014/main" id="{471C86FA-A596-7B8C-1C45-246FD036AD24}"/>
              </a:ext>
            </a:extLst>
          </p:cNvPr>
          <p:cNvSpPr/>
          <p:nvPr/>
        </p:nvSpPr>
        <p:spPr>
          <a:xfrm>
            <a:off x="183287" y="7084211"/>
            <a:ext cx="5117583" cy="914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明朝E" panose="02020800000000000000" charset="-128"/>
                <a:ea typeface="HGP明朝E" panose="02020800000000000000" charset="-128"/>
              </a:rPr>
              <a:t>↓ 以下、１つでも該当していたら ↓</a:t>
            </a:r>
            <a:endParaRPr lang="en-US" altLang="ja-JP" sz="2400" dirty="0">
              <a:solidFill>
                <a:prstClr val="white"/>
              </a:solidFill>
              <a:latin typeface="HGP明朝E" panose="02020800000000000000" charset="-128"/>
              <a:ea typeface="HGP明朝E" panose="0202080000000000000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E" panose="02020800000000000000" charset="-128"/>
                <a:ea typeface="HGP明朝E" panose="02020800000000000000" charset="-128"/>
                <a:cs typeface="+mn-cs"/>
              </a:rPr>
              <a:t>当院の整体がお力になれます！</a:t>
            </a:r>
          </a:p>
        </p:txBody>
      </p:sp>
      <p:sp>
        <p:nvSpPr>
          <p:cNvPr id="34" name="テキストボックス 33">
            <a:extLst>
              <a:ext uri="{FF2B5EF4-FFF2-40B4-BE49-F238E27FC236}">
                <a16:creationId xmlns:a16="http://schemas.microsoft.com/office/drawing/2014/main" id="{5B85EE0C-8114-95F4-20E0-282447073321}"/>
              </a:ext>
            </a:extLst>
          </p:cNvPr>
          <p:cNvSpPr txBox="1"/>
          <p:nvPr/>
        </p:nvSpPr>
        <p:spPr>
          <a:xfrm>
            <a:off x="1139274" y="3226765"/>
            <a:ext cx="622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2025</a:t>
            </a:r>
            <a:r>
              <a:rPr lang="ja-JP" altLang="en-US" sz="2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年新年の限定キャンペーン</a:t>
            </a:r>
            <a:endParaRPr lang="en-US" altLang="ja-JP" sz="2000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pPr algn="ctr"/>
            <a:r>
              <a:rPr lang="ja-JP" altLang="en-US" sz="2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チラシご持参の方　</a:t>
            </a:r>
            <a:r>
              <a:rPr lang="en-US" altLang="ja-JP" sz="2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月</a:t>
            </a:r>
            <a:r>
              <a:rPr lang="en-US" altLang="ja-JP" sz="2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XX</a:t>
            </a:r>
            <a:r>
              <a:rPr lang="ja-JP" altLang="en-US" sz="2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日（＊） までのご予約で</a:t>
            </a:r>
          </a:p>
        </p:txBody>
      </p:sp>
      <p:sp>
        <p:nvSpPr>
          <p:cNvPr id="35" name="テキストボックス 34">
            <a:extLst>
              <a:ext uri="{FF2B5EF4-FFF2-40B4-BE49-F238E27FC236}">
                <a16:creationId xmlns:a16="http://schemas.microsoft.com/office/drawing/2014/main" id="{F162F5AD-2D04-1BB6-DB7D-C9D0586C4F1A}"/>
              </a:ext>
            </a:extLst>
          </p:cNvPr>
          <p:cNvSpPr txBox="1"/>
          <p:nvPr/>
        </p:nvSpPr>
        <p:spPr>
          <a:xfrm>
            <a:off x="56160" y="3741189"/>
            <a:ext cx="764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effectLst>
                  <a:glow rad="635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通常初回</a:t>
            </a:r>
            <a:r>
              <a:rPr lang="en-US" altLang="ja-JP" sz="3600" b="1" dirty="0">
                <a:effectLst>
                  <a:glow rad="635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X,XXX</a:t>
            </a:r>
            <a:r>
              <a:rPr lang="ja-JP" altLang="en-US" sz="2400" b="1" dirty="0">
                <a:effectLst>
                  <a:glow rad="635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円</a:t>
            </a:r>
            <a:r>
              <a:rPr lang="ja-JP" altLang="en-US" sz="4400" b="1" dirty="0">
                <a:effectLst>
                  <a:glow rad="635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 </a:t>
            </a:r>
            <a:r>
              <a:rPr lang="ja-JP" altLang="en-US" sz="4000" b="1" dirty="0">
                <a:effectLst>
                  <a:glow rad="635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→  </a:t>
            </a:r>
            <a:r>
              <a:rPr lang="en-US" altLang="ja-JP" sz="8000" u="sng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X,XXX</a:t>
            </a:r>
            <a:r>
              <a:rPr lang="ja-JP" altLang="en-US" sz="4000" u="sng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円</a:t>
            </a:r>
            <a:endParaRPr lang="ja-JP" altLang="en-US" sz="6600" u="sng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</p:txBody>
      </p:sp>
      <p:sp>
        <p:nvSpPr>
          <p:cNvPr id="32" name="テキストボックス 31">
            <a:extLst>
              <a:ext uri="{FF2B5EF4-FFF2-40B4-BE49-F238E27FC236}">
                <a16:creationId xmlns:a16="http://schemas.microsoft.com/office/drawing/2014/main" id="{2A29C51D-EE8F-A75B-A5FE-6ECF7BEE6584}"/>
              </a:ext>
            </a:extLst>
          </p:cNvPr>
          <p:cNvSpPr txBox="1"/>
          <p:nvPr/>
        </p:nvSpPr>
        <p:spPr>
          <a:xfrm>
            <a:off x="183288" y="8012892"/>
            <a:ext cx="5117584" cy="269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1750" b="1" u="sng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・かがんだり、背中を反ると腰が痛い</a:t>
            </a:r>
          </a:p>
          <a:p>
            <a:pPr>
              <a:lnSpc>
                <a:spcPct val="140000"/>
              </a:lnSpc>
            </a:pPr>
            <a:r>
              <a:rPr lang="ja-JP" altLang="en-US" sz="1750" b="1" u="sng" dirty="0">
                <a:effectLst>
                  <a:glow rad="76200">
                    <a:schemeClr val="bg1"/>
                  </a:glow>
                </a:effectLs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・椅子に長い時間座ると立つ時に痛みがある</a:t>
            </a:r>
            <a:endParaRPr lang="ja-JP" altLang="en-US" sz="1750" b="1" u="sng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>
              <a:lnSpc>
                <a:spcPct val="140000"/>
              </a:lnSpc>
            </a:pPr>
            <a:r>
              <a:rPr lang="ja-JP" altLang="en-US" sz="1750" b="1" u="sng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・家事や育児をしていると痛くて休憩したくなる</a:t>
            </a:r>
          </a:p>
          <a:p>
            <a:pPr>
              <a:lnSpc>
                <a:spcPct val="140000"/>
              </a:lnSpc>
            </a:pPr>
            <a:r>
              <a:rPr lang="ja-JP" altLang="en-US" sz="1750" b="1" u="sng" dirty="0">
                <a:effectLst>
                  <a:glow rad="76200">
                    <a:schemeClr val="bg1"/>
                  </a:glow>
                </a:effectLs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・湿布や整体でも効果を感じない、治らなかった</a:t>
            </a:r>
          </a:p>
          <a:p>
            <a:pPr>
              <a:lnSpc>
                <a:spcPct val="140000"/>
              </a:lnSpc>
            </a:pPr>
            <a:r>
              <a:rPr lang="ja-JP" altLang="en-US" sz="1750" b="1" u="sng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・ぎっくり腰にもなって、腰を曲げるのも怖い</a:t>
            </a:r>
            <a:endParaRPr lang="en-US" altLang="ja-JP" sz="1750" b="1" u="sng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>
              <a:lnSpc>
                <a:spcPct val="140000"/>
              </a:lnSpc>
            </a:pPr>
            <a:r>
              <a:rPr lang="ja-JP" altLang="en-US" sz="1750" b="1" u="sng" dirty="0">
                <a:effectLst>
                  <a:glow rad="76200">
                    <a:schemeClr val="bg1"/>
                  </a:glow>
                </a:effectLs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・肩こりや腰痛をもっと楽にしたい</a:t>
            </a:r>
            <a:r>
              <a:rPr lang="en-US" altLang="ja-JP" sz="1750" b="1" u="sng" dirty="0">
                <a:effectLst>
                  <a:glow rad="76200">
                    <a:schemeClr val="bg1"/>
                  </a:glow>
                </a:effectLs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…</a:t>
            </a:r>
          </a:p>
          <a:p>
            <a:pPr>
              <a:lnSpc>
                <a:spcPct val="140000"/>
              </a:lnSpc>
            </a:pPr>
            <a:r>
              <a:rPr lang="ja-JP" altLang="en-US" sz="1750" b="1" u="sng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・なかなか疲れが取れない、眠りが浅い</a:t>
            </a:r>
            <a:endParaRPr lang="en-US" altLang="ja-JP" sz="1750" b="1" u="sng" dirty="0">
              <a:effectLst>
                <a:glow rad="76200">
                  <a:schemeClr val="bg1"/>
                </a:glow>
              </a:effectLst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4" name="テキストボックス 33">
            <a:extLst>
              <a:ext uri="{FF2B5EF4-FFF2-40B4-BE49-F238E27FC236}">
                <a16:creationId xmlns:a16="http://schemas.microsoft.com/office/drawing/2014/main" id="{B8B0ABA3-9E65-2B64-5175-D89684425A83}"/>
              </a:ext>
            </a:extLst>
          </p:cNvPr>
          <p:cNvSpPr txBox="1"/>
          <p:nvPr/>
        </p:nvSpPr>
        <p:spPr>
          <a:xfrm>
            <a:off x="56160" y="3881599"/>
            <a:ext cx="321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effectLst>
                  <a:glow rad="889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あなたの症状を根こそぎ改善する</a:t>
            </a:r>
            <a:endParaRPr lang="en-US" altLang="ja-JP" sz="1600" dirty="0">
              <a:effectLst>
                <a:glow rad="889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pPr algn="ctr"/>
            <a:r>
              <a:rPr lang="ja-JP" altLang="en-US" sz="1600" dirty="0">
                <a:effectLst>
                  <a:glow rad="889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オーダーメイド整体（初回</a:t>
            </a:r>
            <a:r>
              <a:rPr lang="en-US" altLang="ja-JP" sz="1600" dirty="0">
                <a:effectLst>
                  <a:glow rad="889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60</a:t>
            </a:r>
            <a:r>
              <a:rPr lang="ja-JP" altLang="en-US" sz="1600" dirty="0">
                <a:effectLst>
                  <a:glow rad="889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分）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B7F453B3-C135-1FAF-7611-29EDAA10A487}"/>
              </a:ext>
            </a:extLst>
          </p:cNvPr>
          <p:cNvSpPr/>
          <p:nvPr/>
        </p:nvSpPr>
        <p:spPr>
          <a:xfrm>
            <a:off x="5387403" y="8723349"/>
            <a:ext cx="2310778" cy="588962"/>
          </a:xfrm>
          <a:prstGeom prst="wedgeRoundRectCallout">
            <a:avLst>
              <a:gd name="adj1" fmla="val 13841"/>
              <a:gd name="adj2" fmla="val -111539"/>
              <a:gd name="adj3" fmla="val 16667"/>
            </a:avLst>
          </a:prstGeom>
          <a:solidFill>
            <a:schemeClr val="accent4">
              <a:lumMod val="20000"/>
              <a:lumOff val="80000"/>
              <a:alpha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あなたの痛みや悩み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諦めないでください！</a:t>
            </a:r>
          </a:p>
        </p:txBody>
      </p:sp>
      <p:sp>
        <p:nvSpPr>
          <p:cNvPr id="13" name="テキストボックス 20">
            <a:extLst>
              <a:ext uri="{FF2B5EF4-FFF2-40B4-BE49-F238E27FC236}">
                <a16:creationId xmlns:a16="http://schemas.microsoft.com/office/drawing/2014/main" id="{315C726B-5A31-41F8-3CC5-2ECCCDCDAB8A}"/>
              </a:ext>
            </a:extLst>
          </p:cNvPr>
          <p:cNvSpPr txBox="1"/>
          <p:nvPr/>
        </p:nvSpPr>
        <p:spPr>
          <a:xfrm rot="16200000">
            <a:off x="5948465" y="9069640"/>
            <a:ext cx="1169551" cy="2199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600" dirty="0">
                <a:effectLst>
                  <a:glow rad="1397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院長 </a:t>
            </a:r>
            <a:r>
              <a:rPr lang="en-US" altLang="ja-JP" sz="1600" dirty="0">
                <a:effectLst>
                  <a:glow rad="1397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XX</a:t>
            </a:r>
            <a:r>
              <a:rPr lang="ja-JP" altLang="en-US" sz="1600" dirty="0">
                <a:effectLst>
                  <a:glow rad="1397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　</a:t>
            </a:r>
            <a:r>
              <a:rPr lang="en-US" altLang="ja-JP" sz="1600" dirty="0">
                <a:effectLst>
                  <a:glow rad="1397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XX</a:t>
            </a:r>
          </a:p>
          <a:p>
            <a:pPr algn="ctr"/>
            <a:r>
              <a:rPr lang="ja-JP" altLang="en-US" sz="1600" dirty="0">
                <a:effectLst>
                  <a:glow rad="1397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国家資格 </a:t>
            </a:r>
            <a:br>
              <a:rPr lang="en-US" altLang="ja-JP" sz="1600" dirty="0">
                <a:effectLst>
                  <a:glow rad="1397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</a:br>
            <a:r>
              <a:rPr lang="ja-JP" altLang="en-US" sz="1600" dirty="0">
                <a:effectLst>
                  <a:glow rad="1397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柔道整復師</a:t>
            </a:r>
            <a:endParaRPr lang="en-US" altLang="ja-JP" sz="1600" dirty="0">
              <a:effectLst>
                <a:glow rad="1397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pPr algn="ctr"/>
            <a:r>
              <a:rPr lang="ja-JP" altLang="en-US" sz="1600" dirty="0">
                <a:effectLst>
                  <a:glow rad="1397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鍼灸師保有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FB6F135-7EE8-587F-7952-C3D5868EE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3580" r="31623"/>
          <a:stretch/>
        </p:blipFill>
        <p:spPr>
          <a:xfrm>
            <a:off x="4528086" y="95375"/>
            <a:ext cx="3114610" cy="304193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E5FF51-B64C-2EDE-552A-59B02301C0E5}"/>
              </a:ext>
            </a:extLst>
          </p:cNvPr>
          <p:cNvSpPr txBox="1"/>
          <p:nvPr/>
        </p:nvSpPr>
        <p:spPr>
          <a:xfrm>
            <a:off x="142431" y="247084"/>
            <a:ext cx="5425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HGPMinchoE" panose="02020900000000000000" pitchFamily="18" charset="-128"/>
                <a:ea typeface="HGPMinchoE" panose="02020900000000000000" pitchFamily="18" charset="-128"/>
              </a:rPr>
              <a:t>2025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HGPMinchoE" panose="02020900000000000000" pitchFamily="18" charset="-128"/>
                <a:ea typeface="HGPMinchoE" panose="02020900000000000000" pitchFamily="18" charset="-128"/>
              </a:rPr>
              <a:t>年こそ</a:t>
            </a:r>
            <a:endParaRPr kumimoji="1" lang="en-US" altLang="ja-JP" sz="3600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HGPMinchoE" panose="02020900000000000000" pitchFamily="18" charset="-128"/>
                <a:ea typeface="HGPMinchoE" panose="02020900000000000000" pitchFamily="18" charset="-128"/>
              </a:rPr>
              <a:t>腰痛や肩こり、痛みのない</a:t>
            </a:r>
            <a:endParaRPr kumimoji="1" lang="en-US" altLang="ja-JP" sz="3600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HGPMinchoE" panose="02020900000000000000" pitchFamily="18" charset="-128"/>
                <a:ea typeface="HGPMinchoE" panose="02020900000000000000" pitchFamily="18" charset="-128"/>
              </a:rPr>
              <a:t>身体を手に入れませんか？</a:t>
            </a:r>
            <a:endParaRPr kumimoji="1" lang="en-US" altLang="ja-JP" sz="3600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endParaRPr kumimoji="1" lang="en-US" altLang="ja-JP" sz="1200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r>
              <a:rPr kumimoji="1" lang="ja-JP" altLang="en-US" sz="2800" dirty="0">
                <a:effectLst>
                  <a:glow rad="88900">
                    <a:schemeClr val="bg1"/>
                  </a:glow>
                </a:effectLst>
                <a:latin typeface="HGPMinchoE" panose="02020900000000000000" pitchFamily="18" charset="-128"/>
                <a:ea typeface="HGPMinchoE" panose="02020900000000000000" pitchFamily="18" charset="-128"/>
              </a:rPr>
              <a:t>国家資格を持つ</a:t>
            </a:r>
            <a:endParaRPr kumimoji="1" lang="en-US" altLang="ja-JP" sz="2800" dirty="0">
              <a:effectLst>
                <a:glow rad="88900">
                  <a:schemeClr val="bg1"/>
                </a:glow>
              </a:effectLst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pPr algn="ctr"/>
            <a:r>
              <a:rPr kumimoji="1" lang="ja-JP" altLang="en-US" sz="2800" dirty="0">
                <a:effectLst>
                  <a:glow rad="88900">
                    <a:schemeClr val="bg1"/>
                  </a:glow>
                </a:effectLst>
                <a:latin typeface="HGPMinchoE" panose="02020900000000000000" pitchFamily="18" charset="-128"/>
                <a:ea typeface="HGPMinchoE" panose="02020900000000000000" pitchFamily="18" charset="-128"/>
              </a:rPr>
              <a:t>プロの整体におまかせください！</a:t>
            </a:r>
            <a:endParaRPr kumimoji="1" lang="en-US" altLang="ja-JP" sz="2800" dirty="0">
              <a:effectLst>
                <a:glow rad="88900">
                  <a:schemeClr val="bg1"/>
                </a:glow>
              </a:effectLst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8D1F7BB-357C-0D76-3F9C-C47FDA5188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" y="5252374"/>
            <a:ext cx="2453275" cy="1636794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6A13161-9C20-6C3C-D158-DD390769C62C}"/>
              </a:ext>
            </a:extLst>
          </p:cNvPr>
          <p:cNvGrpSpPr/>
          <p:nvPr/>
        </p:nvGrpSpPr>
        <p:grpSpPr>
          <a:xfrm>
            <a:off x="1325218" y="5105144"/>
            <a:ext cx="6545328" cy="2000548"/>
            <a:chOff x="1848562" y="5118396"/>
            <a:chExt cx="5927013" cy="2000548"/>
          </a:xfrm>
        </p:grpSpPr>
        <p:sp>
          <p:nvSpPr>
            <p:cNvPr id="24" name="テキストボックス 17">
              <a:extLst>
                <a:ext uri="{FF2B5EF4-FFF2-40B4-BE49-F238E27FC236}">
                  <a16:creationId xmlns:a16="http://schemas.microsoft.com/office/drawing/2014/main" id="{76A938A4-018D-8CC3-66B2-18C6D9CF6F7E}"/>
                </a:ext>
              </a:extLst>
            </p:cNvPr>
            <p:cNvSpPr txBox="1"/>
            <p:nvPr/>
          </p:nvSpPr>
          <p:spPr>
            <a:xfrm>
              <a:off x="1848562" y="5118396"/>
              <a:ext cx="592701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44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XXX-XXX-XXXX</a:t>
              </a:r>
              <a:endParaRPr lang="en-US" altLang="ja-JP" sz="54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  <a:p>
              <a:pPr algn="ctr"/>
              <a:r>
                <a:rPr lang="ja-JP" alt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　</a:t>
              </a:r>
              <a:r>
                <a:rPr lang="ja-JP" altLang="en-US" sz="16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ご予約はお電話、</a:t>
              </a:r>
              <a:endParaRPr lang="en-US" altLang="ja-JP" sz="1600" b="1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  <a:p>
              <a:pPr algn="ctr"/>
              <a:r>
                <a:rPr lang="ja-JP" altLang="en-US" sz="16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もしくは＜裏面＞に記載の</a:t>
              </a:r>
              <a:r>
                <a:rPr lang="en-US" altLang="ja-JP" sz="16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LINE</a:t>
              </a:r>
              <a:r>
                <a:rPr lang="ja-JP" altLang="en-US" sz="16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、</a:t>
              </a:r>
              <a:r>
                <a:rPr lang="en-US" altLang="ja-JP" sz="16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WEB</a:t>
              </a:r>
              <a:r>
                <a:rPr lang="ja-JP" altLang="en-US" sz="16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からお待ちしています。</a:t>
              </a:r>
              <a:endParaRPr lang="en-US" altLang="ja-JP" sz="1600" b="1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  <a:p>
              <a:pPr algn="ctr"/>
              <a:r>
                <a:rPr lang="ja-JP" altLang="en-US" sz="1600" b="1" u="sng" dirty="0"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完全予約制</a:t>
              </a:r>
              <a:r>
                <a:rPr lang="ja-JP" altLang="en-US" sz="1600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　</a:t>
              </a:r>
              <a:r>
                <a:rPr lang="en-US" altLang="ja-JP" sz="1600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XXXX</a:t>
              </a:r>
              <a:r>
                <a:rPr lang="ja-JP" altLang="en-US" sz="1600" u="sng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整体院</a:t>
              </a:r>
              <a:endParaRPr lang="en-US" altLang="ja-JP" sz="1600" u="sng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  <a:p>
              <a:pPr algn="ctr"/>
              <a:r>
                <a:rPr lang="en-US" altLang="ja-JP" sz="1600" dirty="0">
                  <a:effectLst>
                    <a:glow rad="127000">
                      <a:schemeClr val="bg1"/>
                    </a:glow>
                  </a:effectLst>
                  <a:highlight>
                    <a:srgbClr val="FFFF00"/>
                  </a:highlight>
                  <a:latin typeface="HGP創英角ｺﾞｼｯｸUB" panose="020B0A00000000000000" charset="-128"/>
                  <a:ea typeface="HGP創英角ｺﾞｼｯｸUB" panose="020B0A00000000000000" charset="-128"/>
                </a:rPr>
                <a:t>XXXX</a:t>
              </a:r>
              <a:r>
                <a:rPr lang="ja-JP" altLang="en-US" sz="1600" dirty="0">
                  <a:effectLst>
                    <a:glow rad="127000">
                      <a:schemeClr val="bg1"/>
                    </a:glow>
                  </a:effectLst>
                  <a:highlight>
                    <a:srgbClr val="FFFF00"/>
                  </a:highlight>
                  <a:latin typeface="HGP創英角ｺﾞｼｯｸUB" panose="020B0A00000000000000" charset="-128"/>
                  <a:ea typeface="HGP創英角ｺﾞｼｯｸUB" panose="020B0A00000000000000" charset="-128"/>
                </a:rPr>
                <a:t>駅から歩いて</a:t>
              </a:r>
              <a:r>
                <a:rPr lang="en-US" altLang="ja-JP" sz="1600" dirty="0">
                  <a:effectLst>
                    <a:glow rad="127000">
                      <a:schemeClr val="bg1"/>
                    </a:glow>
                  </a:effectLst>
                  <a:highlight>
                    <a:srgbClr val="FFFF00"/>
                  </a:highlight>
                  <a:latin typeface="HGP創英角ｺﾞｼｯｸUB" panose="020B0A00000000000000" charset="-128"/>
                  <a:ea typeface="HGP創英角ｺﾞｼｯｸUB" panose="020B0A00000000000000" charset="-128"/>
                </a:rPr>
                <a:t>X</a:t>
              </a:r>
              <a:r>
                <a:rPr lang="ja-JP" altLang="en-US" sz="1600" dirty="0">
                  <a:effectLst>
                    <a:glow rad="127000">
                      <a:schemeClr val="bg1"/>
                    </a:glow>
                  </a:effectLst>
                  <a:highlight>
                    <a:srgbClr val="FFFF00"/>
                  </a:highlight>
                  <a:latin typeface="HGP創英角ｺﾞｼｯｸUB" panose="020B0A00000000000000" charset="-128"/>
                  <a:ea typeface="HGP創英角ｺﾞｼｯｸUB" panose="020B0A00000000000000" charset="-128"/>
                </a:rPr>
                <a:t>分</a:t>
              </a:r>
              <a:r>
                <a:rPr lang="ja-JP" altLang="en-US" sz="16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♪　営業時間９時</a:t>
              </a:r>
              <a:r>
                <a:rPr lang="en-US" altLang="ja-JP" sz="16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〜</a:t>
              </a:r>
              <a:r>
                <a:rPr lang="ja-JP" altLang="en-US" sz="16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２１時（</a:t>
              </a:r>
              <a:r>
                <a:rPr lang="en-US" altLang="ja-JP" sz="16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13</a:t>
              </a:r>
              <a:r>
                <a:rPr lang="ja-JP" altLang="en-US" sz="16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時～</a:t>
              </a:r>
              <a:r>
                <a:rPr lang="en-US" altLang="ja-JP" sz="16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15</a:t>
              </a:r>
              <a:r>
                <a:rPr lang="ja-JP" altLang="en-US" sz="16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時休憩）</a:t>
              </a:r>
              <a:endParaRPr lang="en-US" altLang="ja-JP" sz="16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  <a:p>
              <a:pPr algn="ctr"/>
              <a:r>
                <a:rPr lang="ja-JP" altLang="en-US" sz="12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是非！裏もご覧ください！</a:t>
              </a:r>
              <a:endParaRPr lang="ja-JP" altLang="en-US" sz="11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</p:txBody>
        </p:sp>
        <p:pic>
          <p:nvPicPr>
            <p:cNvPr id="17" name="グラフィックス 16" descr="受話器">
              <a:extLst>
                <a:ext uri="{FF2B5EF4-FFF2-40B4-BE49-F238E27FC236}">
                  <a16:creationId xmlns:a16="http://schemas.microsoft.com/office/drawing/2014/main" id="{3C2F3F14-20A4-67A5-06FA-50E0D0D9C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92516" y="5335522"/>
              <a:ext cx="444218" cy="4442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37983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834A0-3666-5CE9-84AE-9FC2D78C2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波の背景素材 | 商用OKの無料イラスト素材サイト ツカッテ">
            <a:extLst>
              <a:ext uri="{FF2B5EF4-FFF2-40B4-BE49-F238E27FC236}">
                <a16:creationId xmlns:a16="http://schemas.microsoft.com/office/drawing/2014/main" id="{8EEA1E2E-D58D-DA90-09C5-DDF5D4D28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5575" cy="10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図 2064">
            <a:extLst>
              <a:ext uri="{FF2B5EF4-FFF2-40B4-BE49-F238E27FC236}">
                <a16:creationId xmlns:a16="http://schemas.microsoft.com/office/drawing/2014/main" id="{C8857B1C-E320-7C75-5B60-023A662A4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6" t="25566" r="2832" b="56574"/>
          <a:stretch/>
        </p:blipFill>
        <p:spPr>
          <a:xfrm>
            <a:off x="4017145" y="1313062"/>
            <a:ext cx="3672713" cy="1066447"/>
          </a:xfrm>
          <a:prstGeom prst="rect">
            <a:avLst/>
          </a:prstGeom>
        </p:spPr>
      </p:pic>
      <p:sp>
        <p:nvSpPr>
          <p:cNvPr id="13" name="テキストボックス 12">
            <a:extLst>
              <a:ext uri="{FF2B5EF4-FFF2-40B4-BE49-F238E27FC236}">
                <a16:creationId xmlns:a16="http://schemas.microsoft.com/office/drawing/2014/main" id="{1E81B03A-35E2-C266-0778-BE5ADC6B7B95}"/>
              </a:ext>
            </a:extLst>
          </p:cNvPr>
          <p:cNvSpPr txBox="1"/>
          <p:nvPr/>
        </p:nvSpPr>
        <p:spPr>
          <a:xfrm>
            <a:off x="5210931" y="1499717"/>
            <a:ext cx="23668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latin typeface="AR P丸ゴシック体E" panose="020F0900000000000000" charset="-128"/>
                <a:ea typeface="AR P丸ゴシック体E" panose="020F0900000000000000" charset="-128"/>
              </a:rPr>
              <a:t>＊＊＊＊＊＊＊＊＊＊＊＊＊＊＊＊＊＊＊＊＊＊＊＊＊＊＊＊＊＊＊＊＊＊＊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926B92D-0278-1A84-0892-D765EA030AB1}"/>
              </a:ext>
            </a:extLst>
          </p:cNvPr>
          <p:cNvGrpSpPr/>
          <p:nvPr/>
        </p:nvGrpSpPr>
        <p:grpSpPr>
          <a:xfrm>
            <a:off x="4053901" y="2430387"/>
            <a:ext cx="3646412" cy="1055230"/>
            <a:chOff x="171434" y="6094952"/>
            <a:chExt cx="3561309" cy="1030602"/>
          </a:xfrm>
        </p:grpSpPr>
        <p:pic>
          <p:nvPicPr>
            <p:cNvPr id="2067" name="図 2066">
              <a:extLst>
                <a:ext uri="{FF2B5EF4-FFF2-40B4-BE49-F238E27FC236}">
                  <a16:creationId xmlns:a16="http://schemas.microsoft.com/office/drawing/2014/main" id="{B1A661DA-0C2F-6B66-C461-1A05FDC3C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6" t="74827" r="50610" b="7501"/>
            <a:stretch/>
          </p:blipFill>
          <p:spPr>
            <a:xfrm>
              <a:off x="171434" y="6094952"/>
              <a:ext cx="3561309" cy="1030602"/>
            </a:xfrm>
            <a:prstGeom prst="rect">
              <a:avLst/>
            </a:prstGeom>
          </p:spPr>
        </p:pic>
        <p:sp>
          <p:nvSpPr>
            <p:cNvPr id="11" name="テキストボックス 10">
              <a:extLst>
                <a:ext uri="{FF2B5EF4-FFF2-40B4-BE49-F238E27FC236}">
                  <a16:creationId xmlns:a16="http://schemas.microsoft.com/office/drawing/2014/main" id="{4FC4BCF7-3768-97B6-E3BB-BCF592DF9927}"/>
                </a:ext>
              </a:extLst>
            </p:cNvPr>
            <p:cNvSpPr txBox="1"/>
            <p:nvPr/>
          </p:nvSpPr>
          <p:spPr>
            <a:xfrm>
              <a:off x="1311672" y="6203120"/>
              <a:ext cx="2350102" cy="586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＊＊＊＊＊＊＊＊＊＊＊＊＊＊＊＊＊＊＊＊＊＊＊＊＊＊＊＊＊＊＊＊＊＊＊＊＊＊＊＊</a:t>
              </a:r>
              <a:endParaRPr lang="en-US" altLang="ja-JP" sz="11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endParaRPr>
            </a:p>
          </p:txBody>
        </p:sp>
      </p:grpSp>
      <p:sp>
        <p:nvSpPr>
          <p:cNvPr id="18" name="テキストボックス 17">
            <a:extLst>
              <a:ext uri="{FF2B5EF4-FFF2-40B4-BE49-F238E27FC236}">
                <a16:creationId xmlns:a16="http://schemas.microsoft.com/office/drawing/2014/main" id="{5431C552-B4F0-988B-81AB-34A0A009DBAE}"/>
              </a:ext>
            </a:extLst>
          </p:cNvPr>
          <p:cNvSpPr txBox="1"/>
          <p:nvPr/>
        </p:nvSpPr>
        <p:spPr>
          <a:xfrm>
            <a:off x="3112277" y="8569091"/>
            <a:ext cx="22035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XXXX</a:t>
            </a:r>
            <a:r>
              <a:rPr lang="ja-JP" altLang="en-US" sz="20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整体院</a:t>
            </a:r>
          </a:p>
          <a:p>
            <a:r>
              <a:rPr lang="en-US" altLang="ja-JP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XXX-XXXX-XXXX</a:t>
            </a:r>
            <a:endParaRPr lang="en-US" altLang="ja-JP" sz="105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r>
              <a:rPr lang="en-US" altLang="ja-JP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XX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駅徒歩</a:t>
            </a:r>
            <a:r>
              <a:rPr lang="en-US" altLang="ja-JP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X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分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endParaRPr lang="en-US" altLang="ja-JP" sz="100" dirty="0">
              <a:effectLst>
                <a:glow rad="1270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</p:txBody>
      </p:sp>
      <p:sp>
        <p:nvSpPr>
          <p:cNvPr id="21" name="テキストボックス 20">
            <a:extLst>
              <a:ext uri="{FF2B5EF4-FFF2-40B4-BE49-F238E27FC236}">
                <a16:creationId xmlns:a16="http://schemas.microsoft.com/office/drawing/2014/main" id="{EE04E867-9795-3967-ACA6-1DA6941B41E1}"/>
              </a:ext>
            </a:extLst>
          </p:cNvPr>
          <p:cNvSpPr txBox="1"/>
          <p:nvPr/>
        </p:nvSpPr>
        <p:spPr>
          <a:xfrm rot="16200000">
            <a:off x="6178893" y="8865933"/>
            <a:ext cx="400110" cy="15812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1400" b="1" u="sng" dirty="0">
                <a:solidFill>
                  <a:srgbClr val="FF0000"/>
                </a:solidFill>
                <a:latin typeface="HGP創英角ｺﾞｼｯｸUB" panose="020B0A00000000000000" charset="-128"/>
                <a:ea typeface="HGP創英角ｺﾞｼｯｸUB" panose="020B0A00000000000000" charset="-128"/>
              </a:rPr>
              <a:t>LINE</a:t>
            </a:r>
            <a:r>
              <a:rPr lang="ja-JP" altLang="en-US" sz="1400" b="1" u="sng" dirty="0">
                <a:solidFill>
                  <a:srgbClr val="FF0000"/>
                </a:solidFill>
                <a:latin typeface="HGP創英角ｺﾞｼｯｸUB" panose="020B0A00000000000000" charset="-128"/>
                <a:ea typeface="HGP創英角ｺﾞｼｯｸUB" panose="020B0A00000000000000" charset="-128"/>
              </a:rPr>
              <a:t>から簡単予約</a:t>
            </a:r>
          </a:p>
        </p:txBody>
      </p:sp>
      <p:sp>
        <p:nvSpPr>
          <p:cNvPr id="26" name="テキストボックス 20">
            <a:extLst>
              <a:ext uri="{FF2B5EF4-FFF2-40B4-BE49-F238E27FC236}">
                <a16:creationId xmlns:a16="http://schemas.microsoft.com/office/drawing/2014/main" id="{E4F4489E-908C-B3C8-5E98-BA66DAAFAC34}"/>
              </a:ext>
            </a:extLst>
          </p:cNvPr>
          <p:cNvSpPr txBox="1"/>
          <p:nvPr/>
        </p:nvSpPr>
        <p:spPr>
          <a:xfrm rot="16200000">
            <a:off x="4088592" y="9142666"/>
            <a:ext cx="415498" cy="1025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1500" b="1" u="sng" dirty="0">
                <a:solidFill>
                  <a:srgbClr val="FF0000"/>
                </a:solidFill>
                <a:latin typeface="HGP創英角ｺﾞｼｯｸUB" panose="020B0A00000000000000" charset="-128"/>
                <a:ea typeface="HGP創英角ｺﾞｼｯｸUB" panose="020B0A00000000000000" charset="-128"/>
              </a:rPr>
              <a:t>HP</a:t>
            </a:r>
            <a:r>
              <a:rPr lang="ja-JP" altLang="en-US" sz="1500" b="1" u="sng" dirty="0">
                <a:solidFill>
                  <a:srgbClr val="FF0000"/>
                </a:solidFill>
                <a:latin typeface="HGP創英角ｺﾞｼｯｸUB" panose="020B0A00000000000000" charset="-128"/>
                <a:ea typeface="HGP創英角ｺﾞｼｯｸUB" panose="020B0A00000000000000" charset="-128"/>
              </a:rPr>
              <a:t>はこちら</a:t>
            </a:r>
          </a:p>
        </p:txBody>
      </p:sp>
      <p:sp>
        <p:nvSpPr>
          <p:cNvPr id="34" name="テキストボックス 20">
            <a:extLst>
              <a:ext uri="{FF2B5EF4-FFF2-40B4-BE49-F238E27FC236}">
                <a16:creationId xmlns:a16="http://schemas.microsoft.com/office/drawing/2014/main" id="{319F5B29-E1E3-99B7-89A1-303D5BD632EC}"/>
              </a:ext>
            </a:extLst>
          </p:cNvPr>
          <p:cNvSpPr txBox="1"/>
          <p:nvPr/>
        </p:nvSpPr>
        <p:spPr>
          <a:xfrm rot="16200000">
            <a:off x="3705416" y="6964409"/>
            <a:ext cx="353943" cy="76803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ja-JP" sz="1100" dirty="0">
                <a:effectLst>
                  <a:glow rad="762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※</a:t>
            </a:r>
            <a:r>
              <a:rPr lang="ja-JP" altLang="en-US" sz="1100" dirty="0">
                <a:effectLst>
                  <a:glow rad="762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電話や</a:t>
            </a:r>
            <a:r>
              <a:rPr lang="en-US" altLang="ja-JP" sz="1100" dirty="0">
                <a:effectLst>
                  <a:glow rad="762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LINE</a:t>
            </a:r>
            <a:r>
              <a:rPr lang="ja-JP" altLang="en-US" sz="1100" dirty="0">
                <a:effectLst>
                  <a:glow rad="762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にてご予約をの際は「チラシ見た」とひとこといただけるとスムーズにご案内が可能です！</a:t>
            </a:r>
            <a:endParaRPr lang="en" altLang="ja-JP" sz="1100" dirty="0">
              <a:effectLst>
                <a:glow rad="762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</p:txBody>
      </p:sp>
      <p:sp>
        <p:nvSpPr>
          <p:cNvPr id="2060" name="テキストボックス 24">
            <a:extLst>
              <a:ext uri="{FF2B5EF4-FFF2-40B4-BE49-F238E27FC236}">
                <a16:creationId xmlns:a16="http://schemas.microsoft.com/office/drawing/2014/main" id="{77A0527A-005C-5BE3-4A43-7A778055BA7B}"/>
              </a:ext>
            </a:extLst>
          </p:cNvPr>
          <p:cNvSpPr txBox="1"/>
          <p:nvPr/>
        </p:nvSpPr>
        <p:spPr>
          <a:xfrm>
            <a:off x="4287218" y="42792"/>
            <a:ext cx="335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n w="0"/>
                <a:effectLst>
                  <a:glow rad="889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**</a:t>
            </a:r>
            <a:r>
              <a:rPr lang="ja-JP" altLang="en-US" sz="2400" dirty="0">
                <a:ln w="0"/>
                <a:effectLst>
                  <a:glow rad="889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のみなさまからたくさんの</a:t>
            </a:r>
            <a:r>
              <a:rPr lang="en-US" altLang="ja-JP" sz="2400" dirty="0">
                <a:ln w="0"/>
                <a:effectLst>
                  <a:glow rad="889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『</a:t>
            </a:r>
            <a:r>
              <a:rPr lang="ja-JP" altLang="en-US" sz="2400" dirty="0">
                <a:ln w="0"/>
                <a:effectLst>
                  <a:glow rad="889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喜びの声</a:t>
            </a:r>
            <a:r>
              <a:rPr lang="en-US" altLang="ja-JP" sz="2400" dirty="0">
                <a:ln w="0"/>
                <a:effectLst>
                  <a:glow rad="889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』</a:t>
            </a:r>
            <a:r>
              <a:rPr lang="ja-JP" altLang="en-US" sz="2400" dirty="0">
                <a:ln w="0"/>
                <a:effectLst>
                  <a:glow rad="889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を</a:t>
            </a:r>
            <a:endParaRPr lang="en-US" altLang="ja-JP" sz="2400" dirty="0">
              <a:ln w="0"/>
              <a:effectLst>
                <a:glow rad="889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pPr algn="ctr"/>
            <a:r>
              <a:rPr lang="ja-JP" altLang="en-US" sz="2400" dirty="0">
                <a:ln w="0"/>
                <a:effectLst>
                  <a:glow rad="889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いただいております</a:t>
            </a:r>
            <a:endParaRPr lang="en-US" altLang="ja-JP" sz="2800" dirty="0">
              <a:ln w="0"/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E1B80D3-B858-52B4-FD5D-3C610BAE943B}"/>
              </a:ext>
            </a:extLst>
          </p:cNvPr>
          <p:cNvGrpSpPr/>
          <p:nvPr/>
        </p:nvGrpSpPr>
        <p:grpSpPr>
          <a:xfrm>
            <a:off x="4017145" y="3536756"/>
            <a:ext cx="3672713" cy="1117911"/>
            <a:chOff x="4003136" y="4995482"/>
            <a:chExt cx="3586996" cy="1091820"/>
          </a:xfrm>
        </p:grpSpPr>
        <p:pic>
          <p:nvPicPr>
            <p:cNvPr id="2066" name="図 2065">
              <a:extLst>
                <a:ext uri="{FF2B5EF4-FFF2-40B4-BE49-F238E27FC236}">
                  <a16:creationId xmlns:a16="http://schemas.microsoft.com/office/drawing/2014/main" id="{86FA178D-E7AF-D62C-4127-0D798FF3C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6" t="49552" r="2832" b="31726"/>
            <a:stretch/>
          </p:blipFill>
          <p:spPr>
            <a:xfrm>
              <a:off x="4003136" y="4995482"/>
              <a:ext cx="3586996" cy="1091820"/>
            </a:xfrm>
            <a:prstGeom prst="rect">
              <a:avLst/>
            </a:prstGeom>
          </p:spPr>
        </p:pic>
        <p:sp>
          <p:nvSpPr>
            <p:cNvPr id="2068" name="テキストボックス 10">
              <a:extLst>
                <a:ext uri="{FF2B5EF4-FFF2-40B4-BE49-F238E27FC236}">
                  <a16:creationId xmlns:a16="http://schemas.microsoft.com/office/drawing/2014/main" id="{DF8BC301-906F-65B4-9A7A-D5586E37CEED}"/>
                </a:ext>
              </a:extLst>
            </p:cNvPr>
            <p:cNvSpPr txBox="1"/>
            <p:nvPr/>
          </p:nvSpPr>
          <p:spPr>
            <a:xfrm>
              <a:off x="5138116" y="5218299"/>
              <a:ext cx="2350102" cy="63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＊＊＊＊＊＊＊＊＊＊＊＊＊＊＊＊＊＊＊＊＊＊＊＊＊＊＊＊＊＊＊＊＊＊＊＊</a:t>
              </a:r>
              <a:endParaRPr lang="en-US" altLang="ja-JP" sz="12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endParaRPr>
            </a:p>
          </p:txBody>
        </p:sp>
      </p:grpSp>
      <p:sp>
        <p:nvSpPr>
          <p:cNvPr id="25" name="テキストボックス 24">
            <a:extLst>
              <a:ext uri="{FF2B5EF4-FFF2-40B4-BE49-F238E27FC236}">
                <a16:creationId xmlns:a16="http://schemas.microsoft.com/office/drawing/2014/main" id="{9CE8379F-D726-10BA-3D32-56F1389B69B4}"/>
              </a:ext>
            </a:extLst>
          </p:cNvPr>
          <p:cNvSpPr txBox="1"/>
          <p:nvPr/>
        </p:nvSpPr>
        <p:spPr>
          <a:xfrm>
            <a:off x="85717" y="57399"/>
            <a:ext cx="396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n w="0"/>
                <a:solidFill>
                  <a:srgbClr val="FF0000"/>
                </a:solidFill>
                <a:effectLst>
                  <a:glow rad="101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実際にお客様にききました！</a:t>
            </a:r>
            <a:endParaRPr lang="en-US" altLang="ja-JP" sz="2400" dirty="0">
              <a:ln w="0"/>
              <a:solidFill>
                <a:srgbClr val="FF0000"/>
              </a:solidFill>
              <a:effectLst>
                <a:glow rad="1016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pPr algn="ctr"/>
            <a:r>
              <a:rPr lang="ja-JP" altLang="en-US" sz="2400" dirty="0">
                <a:ln w="0"/>
                <a:solidFill>
                  <a:srgbClr val="FF0000"/>
                </a:solidFill>
                <a:effectLst>
                  <a:glow rad="1016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当院を選んだ３つの理由</a:t>
            </a:r>
            <a:endParaRPr lang="en-US" altLang="ja-JP" sz="2400" dirty="0">
              <a:ln w="0"/>
              <a:solidFill>
                <a:srgbClr val="FF0000"/>
              </a:solidFill>
              <a:effectLst>
                <a:glow rad="1016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5835354-0BDC-8611-408A-A8CBE8C40171}"/>
              </a:ext>
            </a:extLst>
          </p:cNvPr>
          <p:cNvSpPr txBox="1"/>
          <p:nvPr/>
        </p:nvSpPr>
        <p:spPr>
          <a:xfrm>
            <a:off x="145747" y="1018947"/>
            <a:ext cx="3742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1️⃣Google</a:t>
            </a:r>
            <a:r>
              <a:rPr lang="ja-JP" altLang="en-US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クチコミ</a:t>
            </a:r>
            <a:r>
              <a:rPr lang="ja-JP" altLang="en-US" dirty="0">
                <a:ln w="0"/>
                <a:solidFill>
                  <a:srgbClr val="FFFF00"/>
                </a:solidFill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★</a:t>
            </a:r>
            <a:r>
              <a:rPr lang="en-US" altLang="ja-JP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4.9</a:t>
            </a:r>
            <a:r>
              <a:rPr lang="ja-JP" altLang="en-US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の高い評価</a:t>
            </a:r>
            <a:endParaRPr lang="en-US" altLang="ja-JP" dirty="0">
              <a:ln w="0"/>
              <a:effectLst>
                <a:glow rad="381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DF6346-C954-07FA-9739-8F7E0FF1A123}"/>
              </a:ext>
            </a:extLst>
          </p:cNvPr>
          <p:cNvSpPr txBox="1"/>
          <p:nvPr/>
        </p:nvSpPr>
        <p:spPr>
          <a:xfrm>
            <a:off x="158643" y="2737372"/>
            <a:ext cx="359213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2️⃣</a:t>
            </a:r>
            <a:r>
              <a:rPr lang="ja-JP" altLang="en-US" sz="1600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ていねいに話を聴いてくれて、</a:t>
            </a:r>
            <a:endParaRPr lang="en-US" altLang="ja-JP" sz="1600" dirty="0">
              <a:ln w="0"/>
              <a:effectLst>
                <a:glow rad="381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r>
              <a:rPr lang="ja-JP" altLang="en-US" sz="1600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　　 ひとりひとりに寄り添ってくれるから</a:t>
            </a:r>
            <a:endParaRPr lang="en-US" altLang="ja-JP" sz="1600" dirty="0">
              <a:ln w="0"/>
              <a:effectLst>
                <a:glow rad="381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9B6613-51D4-E3E8-FB7E-4297E39414A4}"/>
              </a:ext>
            </a:extLst>
          </p:cNvPr>
          <p:cNvSpPr txBox="1"/>
          <p:nvPr/>
        </p:nvSpPr>
        <p:spPr>
          <a:xfrm>
            <a:off x="160505" y="4790282"/>
            <a:ext cx="359213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3️⃣</a:t>
            </a:r>
            <a:r>
              <a:rPr lang="ja-JP" altLang="en-US" sz="1600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実際に効果を実感できたから</a:t>
            </a:r>
            <a:endParaRPr lang="en-US" altLang="ja-JP" sz="1600" dirty="0">
              <a:ln w="0"/>
              <a:effectLst>
                <a:glow rad="381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r>
              <a:rPr lang="ja-JP" altLang="en-US" sz="1600" dirty="0">
                <a:ln w="0"/>
                <a:effectLst>
                  <a:glow rad="381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　   他でダメだった症状が良くなったから</a:t>
            </a:r>
            <a:endParaRPr lang="en-US" altLang="ja-JP" sz="1600" dirty="0">
              <a:ln w="0"/>
              <a:effectLst>
                <a:glow rad="381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A50D870-5F4F-0C56-C990-A39A7C738CB6}"/>
              </a:ext>
            </a:extLst>
          </p:cNvPr>
          <p:cNvGrpSpPr/>
          <p:nvPr/>
        </p:nvGrpSpPr>
        <p:grpSpPr>
          <a:xfrm>
            <a:off x="3805899" y="4712153"/>
            <a:ext cx="3857362" cy="2164749"/>
            <a:chOff x="3887787" y="5034558"/>
            <a:chExt cx="3857362" cy="2164749"/>
          </a:xfrm>
        </p:grpSpPr>
        <p:sp>
          <p:nvSpPr>
            <p:cNvPr id="14" name="角丸四角形 29">
              <a:extLst>
                <a:ext uri="{FF2B5EF4-FFF2-40B4-BE49-F238E27FC236}">
                  <a16:creationId xmlns:a16="http://schemas.microsoft.com/office/drawing/2014/main" id="{665E609B-89FE-FF9B-054C-4DDC177B06F6}"/>
                </a:ext>
              </a:extLst>
            </p:cNvPr>
            <p:cNvSpPr/>
            <p:nvPr/>
          </p:nvSpPr>
          <p:spPr>
            <a:xfrm>
              <a:off x="3887787" y="5034558"/>
              <a:ext cx="3857362" cy="216474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/>
            </a:p>
          </p:txBody>
        </p:sp>
        <p:sp>
          <p:nvSpPr>
            <p:cNvPr id="15" name="テキストボックス 33">
              <a:extLst>
                <a:ext uri="{FF2B5EF4-FFF2-40B4-BE49-F238E27FC236}">
                  <a16:creationId xmlns:a16="http://schemas.microsoft.com/office/drawing/2014/main" id="{73C69E9C-9E42-00A5-F91D-F8238AF4528F}"/>
                </a:ext>
              </a:extLst>
            </p:cNvPr>
            <p:cNvSpPr txBox="1"/>
            <p:nvPr/>
          </p:nvSpPr>
          <p:spPr>
            <a:xfrm>
              <a:off x="3954086" y="5118548"/>
              <a:ext cx="36863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  <a:effectLst>
                    <a:glow rad="101600">
                      <a:schemeClr val="tx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2025</a:t>
              </a:r>
              <a:r>
                <a:rPr lang="ja-JP" altLang="en-US" dirty="0">
                  <a:solidFill>
                    <a:schemeClr val="bg1"/>
                  </a:solidFill>
                  <a:effectLst>
                    <a:glow rad="101600">
                      <a:schemeClr val="tx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年新年の限定キャンペーン</a:t>
              </a:r>
              <a:endParaRPr lang="en-US" altLang="ja-JP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effectLst>
                    <a:glow rad="101600">
                      <a:schemeClr val="tx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チラシご持参の方は・・・　</a:t>
              </a:r>
              <a:endParaRPr lang="en-US" altLang="ja-JP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  <a:p>
              <a:pPr algn="ctr"/>
              <a:r>
                <a:rPr lang="en-US" altLang="ja-JP" dirty="0">
                  <a:solidFill>
                    <a:schemeClr val="bg1"/>
                  </a:solidFill>
                  <a:effectLst>
                    <a:glow rad="101600">
                      <a:schemeClr val="tx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1</a:t>
              </a:r>
              <a:r>
                <a:rPr lang="ja-JP" altLang="en-US" dirty="0">
                  <a:solidFill>
                    <a:schemeClr val="bg1"/>
                  </a:solidFill>
                  <a:effectLst>
                    <a:glow rad="101600">
                      <a:schemeClr val="tx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月</a:t>
              </a:r>
              <a:r>
                <a:rPr lang="en-US" altLang="ja-JP" dirty="0">
                  <a:solidFill>
                    <a:schemeClr val="bg1"/>
                  </a:solidFill>
                  <a:effectLst>
                    <a:glow rad="101600">
                      <a:schemeClr val="tx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XX</a:t>
              </a:r>
              <a:r>
                <a:rPr lang="ja-JP" altLang="en-US" dirty="0">
                  <a:solidFill>
                    <a:schemeClr val="bg1"/>
                  </a:solidFill>
                  <a:effectLst>
                    <a:glow rad="101600">
                      <a:schemeClr val="tx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日（</a:t>
              </a:r>
              <a:r>
                <a:rPr lang="en-US" altLang="ja-JP" dirty="0">
                  <a:solidFill>
                    <a:schemeClr val="bg1"/>
                  </a:solidFill>
                  <a:effectLst>
                    <a:glow rad="101600">
                      <a:schemeClr val="tx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*</a:t>
              </a:r>
              <a:r>
                <a:rPr lang="ja-JP" altLang="en-US" dirty="0">
                  <a:solidFill>
                    <a:schemeClr val="bg1"/>
                  </a:solidFill>
                  <a:effectLst>
                    <a:glow rad="101600">
                      <a:schemeClr val="tx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） までのご予約で</a:t>
              </a:r>
            </a:p>
          </p:txBody>
        </p:sp>
        <p:sp>
          <p:nvSpPr>
            <p:cNvPr id="16" name="テキストボックス 34">
              <a:extLst>
                <a:ext uri="{FF2B5EF4-FFF2-40B4-BE49-F238E27FC236}">
                  <a16:creationId xmlns:a16="http://schemas.microsoft.com/office/drawing/2014/main" id="{071E5C06-1578-5DED-F658-1ECD4B215B52}"/>
                </a:ext>
              </a:extLst>
            </p:cNvPr>
            <p:cNvSpPr txBox="1"/>
            <p:nvPr/>
          </p:nvSpPr>
          <p:spPr>
            <a:xfrm>
              <a:off x="3887787" y="6471088"/>
              <a:ext cx="3802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effectLst>
                    <a:glow rad="635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通常</a:t>
              </a:r>
              <a:r>
                <a:rPr lang="en-US" altLang="ja-JP" sz="2000" b="1" dirty="0">
                  <a:effectLst>
                    <a:glow rad="635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X,XXX</a:t>
              </a:r>
              <a:r>
                <a:rPr lang="ja-JP" altLang="en-US" sz="1400" b="1" dirty="0">
                  <a:effectLst>
                    <a:glow rad="635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円</a:t>
              </a:r>
              <a:r>
                <a:rPr lang="ja-JP" altLang="en-US" b="1" dirty="0">
                  <a:effectLst>
                    <a:glow rad="635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 </a:t>
              </a:r>
              <a:r>
                <a:rPr lang="ja-JP" altLang="en-US" sz="2400" b="1" dirty="0">
                  <a:effectLst>
                    <a:glow rad="635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→</a:t>
              </a:r>
              <a:r>
                <a:rPr lang="ja-JP" altLang="en-US" sz="1600" b="1" dirty="0">
                  <a:effectLst>
                    <a:glow rad="635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 </a:t>
              </a:r>
              <a:r>
                <a:rPr lang="en-US" altLang="ja-JP" sz="3600" b="1" u="sng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X</a:t>
              </a:r>
              <a:r>
                <a:rPr lang="en-US" altLang="ja-JP" sz="3600" u="sng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,XXX</a:t>
              </a:r>
              <a:r>
                <a:rPr lang="ja-JP" altLang="en-US" sz="2400" u="sng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円</a:t>
              </a:r>
              <a:endParaRPr lang="ja-JP" altLang="en-US" sz="4400" u="sng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</p:txBody>
        </p:sp>
        <p:sp>
          <p:nvSpPr>
            <p:cNvPr id="17" name="テキストボックス 33">
              <a:extLst>
                <a:ext uri="{FF2B5EF4-FFF2-40B4-BE49-F238E27FC236}">
                  <a16:creationId xmlns:a16="http://schemas.microsoft.com/office/drawing/2014/main" id="{6003662F-43B3-BDAC-E44C-A70E7A64FAB2}"/>
                </a:ext>
              </a:extLst>
            </p:cNvPr>
            <p:cNvSpPr txBox="1"/>
            <p:nvPr/>
          </p:nvSpPr>
          <p:spPr>
            <a:xfrm>
              <a:off x="4195041" y="6055782"/>
              <a:ext cx="3382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effectLst>
                    <a:glow rad="889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あなたの症状を根こそぎ改善する</a:t>
              </a:r>
              <a:endParaRPr lang="en-US" altLang="ja-JP" sz="1400" dirty="0">
                <a:effectLst>
                  <a:glow rad="889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endParaRPr>
            </a:p>
            <a:p>
              <a:pPr algn="ctr"/>
              <a:r>
                <a:rPr lang="ja-JP" altLang="en-US" sz="1400" dirty="0">
                  <a:effectLst>
                    <a:glow rad="889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オーダーメイド整体（初回</a:t>
              </a:r>
              <a:r>
                <a:rPr lang="en-US" altLang="ja-JP" sz="1400" dirty="0">
                  <a:effectLst>
                    <a:glow rad="889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60</a:t>
              </a:r>
              <a:r>
                <a:rPr lang="ja-JP" altLang="en-US" sz="1400" dirty="0">
                  <a:effectLst>
                    <a:glow rad="88900">
                      <a:schemeClr val="bg1"/>
                    </a:glow>
                  </a:effectLst>
                  <a:latin typeface="HGP創英角ｺﾞｼｯｸUB" panose="020B0A00000000000000" charset="-128"/>
                  <a:ea typeface="HGP創英角ｺﾞｼｯｸUB" panose="020B0A00000000000000" charset="-128"/>
                </a:rPr>
                <a:t>分）</a:t>
              </a:r>
            </a:p>
          </p:txBody>
        </p:sp>
      </p:grpSp>
      <p:pic>
        <p:nvPicPr>
          <p:cNvPr id="53" name="グラフィックス 52" descr="右矢印付きの円">
            <a:extLst>
              <a:ext uri="{FF2B5EF4-FFF2-40B4-BE49-F238E27FC236}">
                <a16:creationId xmlns:a16="http://schemas.microsoft.com/office/drawing/2014/main" id="{A5D4A39F-B24E-440E-9EB6-4BE07DA60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492634" y="7669889"/>
            <a:ext cx="439193" cy="439193"/>
          </a:xfrm>
          <a:prstGeom prst="rect">
            <a:avLst/>
          </a:prstGeom>
        </p:spPr>
      </p:pic>
      <p:sp>
        <p:nvSpPr>
          <p:cNvPr id="61" name="テキストボックス 20">
            <a:extLst>
              <a:ext uri="{FF2B5EF4-FFF2-40B4-BE49-F238E27FC236}">
                <a16:creationId xmlns:a16="http://schemas.microsoft.com/office/drawing/2014/main" id="{FAE505C7-AF5E-3370-CCE0-ACD92F7E6951}"/>
              </a:ext>
            </a:extLst>
          </p:cNvPr>
          <p:cNvSpPr txBox="1"/>
          <p:nvPr/>
        </p:nvSpPr>
        <p:spPr>
          <a:xfrm rot="16200000">
            <a:off x="3596339" y="3544057"/>
            <a:ext cx="677108" cy="72396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dirty="0">
                <a:effectLst>
                  <a:glow rad="762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＜初回の施術の流れ（約</a:t>
            </a:r>
            <a:r>
              <a:rPr lang="en-US" altLang="ja-JP" dirty="0">
                <a:effectLst>
                  <a:glow rad="762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60</a:t>
            </a:r>
            <a:r>
              <a:rPr lang="ja-JP" altLang="en-US" dirty="0">
                <a:effectLst>
                  <a:glow rad="762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分ほど）＞</a:t>
            </a:r>
            <a:endParaRPr lang="en-US" altLang="ja-JP" dirty="0">
              <a:effectLst>
                <a:glow rad="762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r>
              <a:rPr lang="ja-JP" altLang="en-US" sz="1400" dirty="0">
                <a:effectLst>
                  <a:glow rad="762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　　　　　問診　　　　　　　　　　　　検査　　　　　　　　　　　　　施術　　　　　　　　　　　　　お会計</a:t>
            </a:r>
            <a:endParaRPr lang="en" altLang="ja-JP" sz="1400" dirty="0">
              <a:effectLst>
                <a:glow rad="762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</p:txBody>
      </p:sp>
      <p:pic>
        <p:nvPicPr>
          <p:cNvPr id="62" name="グラフィックス 61" descr="右矢印付きの円">
            <a:extLst>
              <a:ext uri="{FF2B5EF4-FFF2-40B4-BE49-F238E27FC236}">
                <a16:creationId xmlns:a16="http://schemas.microsoft.com/office/drawing/2014/main" id="{6E97F255-7271-19E2-F9B3-01BDE9F05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531180" y="7656935"/>
            <a:ext cx="439193" cy="439193"/>
          </a:xfrm>
          <a:prstGeom prst="rect">
            <a:avLst/>
          </a:prstGeom>
        </p:spPr>
      </p:pic>
      <p:pic>
        <p:nvPicPr>
          <p:cNvPr id="63" name="グラフィックス 62" descr="右矢印付きの円">
            <a:extLst>
              <a:ext uri="{FF2B5EF4-FFF2-40B4-BE49-F238E27FC236}">
                <a16:creationId xmlns:a16="http://schemas.microsoft.com/office/drawing/2014/main" id="{FCF85246-B3EC-B083-7883-5B1B88F50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734617" y="7659907"/>
            <a:ext cx="439193" cy="439193"/>
          </a:xfrm>
          <a:prstGeom prst="rect">
            <a:avLst/>
          </a:prstGeom>
        </p:spPr>
      </p:pic>
      <p:sp>
        <p:nvSpPr>
          <p:cNvPr id="2051" name="テキストボックス 17">
            <a:extLst>
              <a:ext uri="{FF2B5EF4-FFF2-40B4-BE49-F238E27FC236}">
                <a16:creationId xmlns:a16="http://schemas.microsoft.com/office/drawing/2014/main" id="{51F97138-6D91-D0FB-0615-810C9997EFBD}"/>
              </a:ext>
            </a:extLst>
          </p:cNvPr>
          <p:cNvSpPr txBox="1"/>
          <p:nvPr/>
        </p:nvSpPr>
        <p:spPr>
          <a:xfrm>
            <a:off x="5192160" y="8624198"/>
            <a:ext cx="24976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" dirty="0">
              <a:effectLst>
                <a:glow rad="1270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定休日：土日祝日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endParaRPr lang="en-US" altLang="ja-JP" sz="200" dirty="0">
              <a:effectLst>
                <a:glow rad="1270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営業時間：</a:t>
            </a:r>
            <a:r>
              <a:rPr lang="en-US" altLang="ja-JP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9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時～</a:t>
            </a:r>
            <a:r>
              <a:rPr lang="en-US" altLang="ja-JP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13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時</a:t>
            </a:r>
            <a:endParaRPr lang="en-US" altLang="ja-JP" sz="1400" dirty="0">
              <a:effectLst>
                <a:glow rad="127000">
                  <a:schemeClr val="bg1"/>
                </a:glow>
              </a:effectLst>
              <a:latin typeface="HGP創英角ｺﾞｼｯｸUB" panose="020B0A00000000000000" charset="-128"/>
              <a:ea typeface="HGP創英角ｺﾞｼｯｸUB" panose="020B0A00000000000000" charset="-128"/>
            </a:endParaRPr>
          </a:p>
          <a:p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　　　　　　 </a:t>
            </a:r>
            <a:r>
              <a:rPr lang="en-US" altLang="ja-JP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15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時～</a:t>
            </a:r>
            <a:r>
              <a:rPr lang="en-US" altLang="ja-JP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21</a:t>
            </a:r>
            <a:r>
              <a:rPr lang="ja-JP" altLang="en-US" sz="1400" dirty="0">
                <a:effectLst>
                  <a:glow rad="127000">
                    <a:schemeClr val="bg1"/>
                  </a:glow>
                </a:effectLst>
                <a:latin typeface="HGP創英角ｺﾞｼｯｸUB" panose="020B0A00000000000000" charset="-128"/>
                <a:ea typeface="HGP創英角ｺﾞｼｯｸUB" panose="020B0A00000000000000" charset="-128"/>
              </a:rPr>
              <a:t>時</a:t>
            </a:r>
          </a:p>
        </p:txBody>
      </p:sp>
      <p:sp>
        <p:nvSpPr>
          <p:cNvPr id="2052" name="テキストボックス 10">
            <a:extLst>
              <a:ext uri="{FF2B5EF4-FFF2-40B4-BE49-F238E27FC236}">
                <a16:creationId xmlns:a16="http://schemas.microsoft.com/office/drawing/2014/main" id="{F11DD086-182F-41EC-D74B-287241577C1E}"/>
              </a:ext>
            </a:extLst>
          </p:cNvPr>
          <p:cNvSpPr txBox="1"/>
          <p:nvPr/>
        </p:nvSpPr>
        <p:spPr>
          <a:xfrm>
            <a:off x="7978829" y="2521928"/>
            <a:ext cx="3431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左の人のイラスト部分は</a:t>
            </a:r>
            <a:endParaRPr lang="en-US" altLang="ja-JP" sz="16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lang="ja-JP" altLang="en-US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実際の患者さんの写真でも</a:t>
            </a:r>
            <a:r>
              <a:rPr lang="en-US" altLang="ja-JP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OK</a:t>
            </a:r>
          </a:p>
          <a:p>
            <a:endParaRPr lang="en-US" altLang="ja-JP" sz="16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lang="ja-JP" altLang="en-US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というかその方が好ましいです</a:t>
            </a:r>
            <a:endParaRPr lang="en-US" altLang="ja-JP" sz="16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54" name="テキストボックス 10">
            <a:extLst>
              <a:ext uri="{FF2B5EF4-FFF2-40B4-BE49-F238E27FC236}">
                <a16:creationId xmlns:a16="http://schemas.microsoft.com/office/drawing/2014/main" id="{231F7B54-7438-99EF-349E-900690A913A0}"/>
              </a:ext>
            </a:extLst>
          </p:cNvPr>
          <p:cNvSpPr txBox="1"/>
          <p:nvPr/>
        </p:nvSpPr>
        <p:spPr>
          <a:xfrm>
            <a:off x="-3684977" y="802202"/>
            <a:ext cx="3431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３つの理由はできれば実際に患者さまから院を選んだ理由、通う理由として言われた言葉がいいです。</a:t>
            </a:r>
            <a:endParaRPr lang="en-US" altLang="ja-JP" sz="16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endParaRPr lang="en-US" altLang="ja-JP" sz="16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lang="ja-JP" altLang="en-US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ほかと何が違うの？</a:t>
            </a:r>
            <a:endParaRPr lang="en-US" altLang="ja-JP" sz="16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endParaRPr lang="en-US" altLang="ja-JP" sz="16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lang="ja-JP" altLang="en-US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を端的に示しましょう。</a:t>
            </a:r>
            <a:endParaRPr lang="en-US" altLang="ja-JP" sz="16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55" name="テキストボックス 10">
            <a:extLst>
              <a:ext uri="{FF2B5EF4-FFF2-40B4-BE49-F238E27FC236}">
                <a16:creationId xmlns:a16="http://schemas.microsoft.com/office/drawing/2014/main" id="{0AED9348-B95B-B1C8-1263-39AEF09868D7}"/>
              </a:ext>
            </a:extLst>
          </p:cNvPr>
          <p:cNvSpPr txBox="1"/>
          <p:nvPr/>
        </p:nvSpPr>
        <p:spPr>
          <a:xfrm>
            <a:off x="461528" y="1592709"/>
            <a:ext cx="3069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写真</a:t>
            </a:r>
            <a:endParaRPr lang="en-US" altLang="ja-JP" sz="32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ja-JP" altLang="en-US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見出しにあった内容のもの</a:t>
            </a:r>
            <a:endParaRPr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※1</a:t>
            </a:r>
            <a:r>
              <a:rPr lang="ja-JP" altLang="en-US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枚でも</a:t>
            </a:r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2</a:t>
            </a:r>
            <a:r>
              <a:rPr lang="ja-JP" altLang="en-US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枚横ならびでも</a:t>
            </a:r>
            <a:endParaRPr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58" name="テキストボックス 10">
            <a:extLst>
              <a:ext uri="{FF2B5EF4-FFF2-40B4-BE49-F238E27FC236}">
                <a16:creationId xmlns:a16="http://schemas.microsoft.com/office/drawing/2014/main" id="{9717917E-469D-7156-A13E-0E580648692B}"/>
              </a:ext>
            </a:extLst>
          </p:cNvPr>
          <p:cNvSpPr txBox="1"/>
          <p:nvPr/>
        </p:nvSpPr>
        <p:spPr>
          <a:xfrm>
            <a:off x="461528" y="5596205"/>
            <a:ext cx="30696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写真</a:t>
            </a:r>
            <a:endParaRPr lang="en-US" altLang="ja-JP" sz="40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※1</a:t>
            </a:r>
            <a:r>
              <a:rPr lang="ja-JP" altLang="en-US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枚でも</a:t>
            </a:r>
            <a:r>
              <a:rPr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2</a:t>
            </a:r>
            <a:r>
              <a:rPr lang="ja-JP" altLang="en-US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枚横ならびでも</a:t>
            </a:r>
            <a:endParaRPr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59" name="テキストボックス 10">
            <a:extLst>
              <a:ext uri="{FF2B5EF4-FFF2-40B4-BE49-F238E27FC236}">
                <a16:creationId xmlns:a16="http://schemas.microsoft.com/office/drawing/2014/main" id="{339D1337-5BDB-E03C-7E0D-E475773E5184}"/>
              </a:ext>
            </a:extLst>
          </p:cNvPr>
          <p:cNvSpPr txBox="1"/>
          <p:nvPr/>
        </p:nvSpPr>
        <p:spPr>
          <a:xfrm>
            <a:off x="2228098" y="7610361"/>
            <a:ext cx="150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写真</a:t>
            </a:r>
            <a:endParaRPr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61" name="テキストボックス 10">
            <a:extLst>
              <a:ext uri="{FF2B5EF4-FFF2-40B4-BE49-F238E27FC236}">
                <a16:creationId xmlns:a16="http://schemas.microsoft.com/office/drawing/2014/main" id="{444A88BD-E0AA-AAF8-2222-4C70BA5EA23B}"/>
              </a:ext>
            </a:extLst>
          </p:cNvPr>
          <p:cNvSpPr txBox="1"/>
          <p:nvPr/>
        </p:nvSpPr>
        <p:spPr>
          <a:xfrm>
            <a:off x="353336" y="7610361"/>
            <a:ext cx="150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写真</a:t>
            </a:r>
            <a:endParaRPr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62" name="テキストボックス 10">
            <a:extLst>
              <a:ext uri="{FF2B5EF4-FFF2-40B4-BE49-F238E27FC236}">
                <a16:creationId xmlns:a16="http://schemas.microsoft.com/office/drawing/2014/main" id="{26F17291-945F-4646-D8CD-D22B17F5FAD1}"/>
              </a:ext>
            </a:extLst>
          </p:cNvPr>
          <p:cNvSpPr txBox="1"/>
          <p:nvPr/>
        </p:nvSpPr>
        <p:spPr>
          <a:xfrm>
            <a:off x="5977622" y="7610361"/>
            <a:ext cx="150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写真</a:t>
            </a:r>
            <a:endParaRPr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63" name="テキストボックス 10">
            <a:extLst>
              <a:ext uri="{FF2B5EF4-FFF2-40B4-BE49-F238E27FC236}">
                <a16:creationId xmlns:a16="http://schemas.microsoft.com/office/drawing/2014/main" id="{4C64886C-A3DB-F4ED-10AA-780C752D67C6}"/>
              </a:ext>
            </a:extLst>
          </p:cNvPr>
          <p:cNvSpPr txBox="1"/>
          <p:nvPr/>
        </p:nvSpPr>
        <p:spPr>
          <a:xfrm>
            <a:off x="4102860" y="7610361"/>
            <a:ext cx="150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写真</a:t>
            </a:r>
            <a:endParaRPr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64" name="テキストボックス 10">
            <a:extLst>
              <a:ext uri="{FF2B5EF4-FFF2-40B4-BE49-F238E27FC236}">
                <a16:creationId xmlns:a16="http://schemas.microsoft.com/office/drawing/2014/main" id="{B790BE70-1684-900E-C788-5C70B599C42F}"/>
              </a:ext>
            </a:extLst>
          </p:cNvPr>
          <p:cNvSpPr txBox="1"/>
          <p:nvPr/>
        </p:nvSpPr>
        <p:spPr>
          <a:xfrm>
            <a:off x="377143" y="8655474"/>
            <a:ext cx="2556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地図イラスト</a:t>
            </a:r>
            <a:endParaRPr lang="en-US" altLang="ja-JP" sz="24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en-US" altLang="ja-JP" sz="2400" b="1" dirty="0">
                <a:highlight>
                  <a:srgbClr val="FFFF00"/>
                </a:highligh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※</a:t>
            </a:r>
            <a:r>
              <a:rPr lang="ja-JP" altLang="en-US" sz="2400" b="1" dirty="0">
                <a:highlight>
                  <a:srgbClr val="FFFF00"/>
                </a:highlight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地図は必須</a:t>
            </a:r>
            <a:endParaRPr lang="en-US" altLang="ja-JP" sz="2400" b="1" dirty="0">
              <a:highlight>
                <a:srgbClr val="FFFF00"/>
              </a:highlight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endParaRPr lang="en-US" altLang="ja-JP" sz="24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algn="ctr"/>
            <a:r>
              <a:rPr lang="ja-JP" altLang="en-US" sz="24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院内写真</a:t>
            </a:r>
            <a:endParaRPr lang="en-US" altLang="ja-JP" sz="11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72" name="テキストボックス 10">
            <a:extLst>
              <a:ext uri="{FF2B5EF4-FFF2-40B4-BE49-F238E27FC236}">
                <a16:creationId xmlns:a16="http://schemas.microsoft.com/office/drawing/2014/main" id="{ED3AA5B1-A731-459C-8ADC-55F5B3A86C4B}"/>
              </a:ext>
            </a:extLst>
          </p:cNvPr>
          <p:cNvSpPr txBox="1"/>
          <p:nvPr/>
        </p:nvSpPr>
        <p:spPr>
          <a:xfrm>
            <a:off x="3541758" y="9938880"/>
            <a:ext cx="150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QR</a:t>
            </a:r>
            <a:endParaRPr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073" name="テキストボックス 10">
            <a:extLst>
              <a:ext uri="{FF2B5EF4-FFF2-40B4-BE49-F238E27FC236}">
                <a16:creationId xmlns:a16="http://schemas.microsoft.com/office/drawing/2014/main" id="{AD125641-0C2D-C2D2-843D-8B2695E92B04}"/>
              </a:ext>
            </a:extLst>
          </p:cNvPr>
          <p:cNvSpPr txBox="1"/>
          <p:nvPr/>
        </p:nvSpPr>
        <p:spPr>
          <a:xfrm>
            <a:off x="5585948" y="9905180"/>
            <a:ext cx="150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QR</a:t>
            </a:r>
            <a:endParaRPr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2075" name="図 2074">
            <a:extLst>
              <a:ext uri="{FF2B5EF4-FFF2-40B4-BE49-F238E27FC236}">
                <a16:creationId xmlns:a16="http://schemas.microsoft.com/office/drawing/2014/main" id="{0B3D8835-B088-C5DA-239C-7234EC7E77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24547"/>
          <a:stretch/>
        </p:blipFill>
        <p:spPr>
          <a:xfrm>
            <a:off x="8690307" y="3547333"/>
            <a:ext cx="1004168" cy="1109586"/>
          </a:xfrm>
          <a:prstGeom prst="rect">
            <a:avLst/>
          </a:prstGeom>
        </p:spPr>
      </p:pic>
      <p:pic>
        <p:nvPicPr>
          <p:cNvPr id="2078" name="図 2077">
            <a:extLst>
              <a:ext uri="{FF2B5EF4-FFF2-40B4-BE49-F238E27FC236}">
                <a16:creationId xmlns:a16="http://schemas.microsoft.com/office/drawing/2014/main" id="{8CB68D9A-BBD6-76C4-3899-C02A5D609A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r="10147"/>
          <a:stretch/>
        </p:blipFill>
        <p:spPr>
          <a:xfrm>
            <a:off x="474713" y="3425602"/>
            <a:ext cx="1552237" cy="1309891"/>
          </a:xfrm>
          <a:prstGeom prst="rect">
            <a:avLst/>
          </a:prstGeom>
        </p:spPr>
      </p:pic>
      <p:pic>
        <p:nvPicPr>
          <p:cNvPr id="1024" name="図 1023">
            <a:extLst>
              <a:ext uri="{FF2B5EF4-FFF2-40B4-BE49-F238E27FC236}">
                <a16:creationId xmlns:a16="http://schemas.microsoft.com/office/drawing/2014/main" id="{79349808-8F35-F1C6-8C83-BD759F50F7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8474" r="6603" b="10658"/>
          <a:stretch/>
        </p:blipFill>
        <p:spPr>
          <a:xfrm>
            <a:off x="2069199" y="3448508"/>
            <a:ext cx="1705831" cy="1286985"/>
          </a:xfrm>
          <a:prstGeom prst="rect">
            <a:avLst/>
          </a:prstGeom>
        </p:spPr>
      </p:pic>
      <p:sp>
        <p:nvSpPr>
          <p:cNvPr id="1025" name="テキストボックス 10">
            <a:extLst>
              <a:ext uri="{FF2B5EF4-FFF2-40B4-BE49-F238E27FC236}">
                <a16:creationId xmlns:a16="http://schemas.microsoft.com/office/drawing/2014/main" id="{78E9ABC2-88AA-E974-6C66-690D9AFC6F96}"/>
              </a:ext>
            </a:extLst>
          </p:cNvPr>
          <p:cNvSpPr txBox="1"/>
          <p:nvPr/>
        </p:nvSpPr>
        <p:spPr>
          <a:xfrm>
            <a:off x="-3684978" y="7502414"/>
            <a:ext cx="343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この辺りの写真もなるべくきれいなものを使いましょう。</a:t>
            </a:r>
            <a:endParaRPr lang="en-US" altLang="ja-JP" sz="16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25528</TotalTime>
  <Words>656</Words>
  <Application>Microsoft Office PowerPoint</Application>
  <PresentationFormat>ユーザー設定</PresentationFormat>
  <Paragraphs>87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AR P丸ゴシック体E</vt:lpstr>
      <vt:lpstr>HGP創英角ｺﾞｼｯｸUB</vt:lpstr>
      <vt:lpstr>HGPMinchoE</vt:lpstr>
      <vt:lpstr>HGPMinchoE</vt:lpstr>
      <vt:lpstr>Hiragino Kaku Gothic Pro W6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81805</dc:creator>
  <cp:lastModifiedBy>真悟 杉浦</cp:lastModifiedBy>
  <cp:revision>151</cp:revision>
  <cp:lastPrinted>2024-11-07T09:50:19Z</cp:lastPrinted>
  <dcterms:created xsi:type="dcterms:W3CDTF">2024-02-06T01:46:00Z</dcterms:created>
  <dcterms:modified xsi:type="dcterms:W3CDTF">2025-03-15T00:23:58Z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1041-10.8.2.6709</vt:lpwstr>
  </property>
</Properties>
</file>